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73" r:id="rId2"/>
    <p:sldId id="256" r:id="rId3"/>
    <p:sldId id="257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40011-B6D4-46DB-8140-BB354936EE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271747-EFD3-4B81-B0B5-4BEC64559D27}">
      <dgm:prSet/>
      <dgm:spPr/>
      <dgm:t>
        <a:bodyPr/>
        <a:lstStyle/>
        <a:p>
          <a:r>
            <a:rPr lang="en-US" b="1" dirty="0"/>
            <a:t>DANIŞMANLIK TEDBİR SÜRECİ</a:t>
          </a:r>
          <a:endParaRPr lang="en-US" dirty="0"/>
        </a:p>
      </dgm:t>
    </dgm:pt>
    <dgm:pt modelId="{874A0253-59FE-42F1-8EF1-CCA10E5AF24B}" type="parTrans" cxnId="{C9801795-3E16-405A-9FE8-EA0F9633A9B2}">
      <dgm:prSet/>
      <dgm:spPr/>
      <dgm:t>
        <a:bodyPr/>
        <a:lstStyle/>
        <a:p>
          <a:endParaRPr lang="en-US"/>
        </a:p>
      </dgm:t>
    </dgm:pt>
    <dgm:pt modelId="{9253D1FE-28B0-4FCB-B13A-EE56A4BBA665}" type="sibTrans" cxnId="{C9801795-3E16-405A-9FE8-EA0F9633A9B2}">
      <dgm:prSet/>
      <dgm:spPr/>
      <dgm:t>
        <a:bodyPr/>
        <a:lstStyle/>
        <a:p>
          <a:endParaRPr lang="en-US"/>
        </a:p>
      </dgm:t>
    </dgm:pt>
    <dgm:pt modelId="{0BD6F520-14EC-4DEC-9095-98D63F17F41E}">
      <dgm:prSet/>
      <dgm:spPr/>
      <dgm:t>
        <a:bodyPr/>
        <a:lstStyle/>
        <a:p>
          <a:r>
            <a:rPr lang="en-US"/>
            <a:t>Çocuk, aile, bakmakla yükümlü kişi veya kişilerle ilgili bilgiler ve dosya bilgileri toplanarak </a:t>
          </a:r>
          <a:r>
            <a:rPr lang="tr-TR"/>
            <a:t> </a:t>
          </a:r>
          <a:r>
            <a:rPr lang="en-US"/>
            <a:t>incelenir.</a:t>
          </a:r>
        </a:p>
      </dgm:t>
    </dgm:pt>
    <dgm:pt modelId="{766A7952-42BF-4D20-8587-6211179717F1}" type="parTrans" cxnId="{1922073E-FCC5-44FD-AE71-830C3CF07F5A}">
      <dgm:prSet/>
      <dgm:spPr/>
      <dgm:t>
        <a:bodyPr/>
        <a:lstStyle/>
        <a:p>
          <a:endParaRPr lang="en-US"/>
        </a:p>
      </dgm:t>
    </dgm:pt>
    <dgm:pt modelId="{FB9E7C0B-609E-42BA-8D50-3C13738790CC}" type="sibTrans" cxnId="{1922073E-FCC5-44FD-AE71-830C3CF07F5A}">
      <dgm:prSet/>
      <dgm:spPr/>
      <dgm:t>
        <a:bodyPr/>
        <a:lstStyle/>
        <a:p>
          <a:endParaRPr lang="en-US"/>
        </a:p>
      </dgm:t>
    </dgm:pt>
    <dgm:pt modelId="{BB0A5587-C01B-49A9-8933-119E9F98452B}">
      <dgm:prSet/>
      <dgm:spPr/>
      <dgm:t>
        <a:bodyPr/>
        <a:lstStyle/>
        <a:p>
          <a:r>
            <a:rPr lang="en-US"/>
            <a:t>Çocuk, aile bakmakla yükümlü kişi veya kişiler ile tanışılır.</a:t>
          </a:r>
        </a:p>
      </dgm:t>
    </dgm:pt>
    <dgm:pt modelId="{751565B0-58F5-4700-85C9-E3D1D6B43059}" type="parTrans" cxnId="{F9D1267B-4A06-407B-8D60-B5AD79F33A5C}">
      <dgm:prSet/>
      <dgm:spPr/>
      <dgm:t>
        <a:bodyPr/>
        <a:lstStyle/>
        <a:p>
          <a:endParaRPr lang="en-US"/>
        </a:p>
      </dgm:t>
    </dgm:pt>
    <dgm:pt modelId="{B4BFF15B-E431-4458-9C50-24C8C70E48E9}" type="sibTrans" cxnId="{F9D1267B-4A06-407B-8D60-B5AD79F33A5C}">
      <dgm:prSet/>
      <dgm:spPr/>
      <dgm:t>
        <a:bodyPr/>
        <a:lstStyle/>
        <a:p>
          <a:endParaRPr lang="en-US"/>
        </a:p>
      </dgm:t>
    </dgm:pt>
    <dgm:pt modelId="{671ED9E7-F83F-49CA-B9F9-6A9B10118EEB}">
      <dgm:prSet/>
      <dgm:spPr/>
      <dgm:t>
        <a:bodyPr/>
        <a:lstStyle/>
        <a:p>
          <a:r>
            <a:rPr lang="en-US"/>
            <a:t>Danışman görev ve sorumlulukları hakkında çocuğu, bakmakla yükümlü kişi veya kişileri bilgilendirir.</a:t>
          </a:r>
        </a:p>
      </dgm:t>
    </dgm:pt>
    <dgm:pt modelId="{750CB3D4-08A1-4FDB-8385-497F1B49B573}" type="parTrans" cxnId="{6681E997-9833-43FA-A6AD-8C8F69176AAC}">
      <dgm:prSet/>
      <dgm:spPr/>
      <dgm:t>
        <a:bodyPr/>
        <a:lstStyle/>
        <a:p>
          <a:endParaRPr lang="en-US"/>
        </a:p>
      </dgm:t>
    </dgm:pt>
    <dgm:pt modelId="{A389C85C-1A36-44F5-A7B8-76EEFB65D4CC}" type="sibTrans" cxnId="{6681E997-9833-43FA-A6AD-8C8F69176AAC}">
      <dgm:prSet/>
      <dgm:spPr/>
      <dgm:t>
        <a:bodyPr/>
        <a:lstStyle/>
        <a:p>
          <a:endParaRPr lang="en-US"/>
        </a:p>
      </dgm:t>
    </dgm:pt>
    <dgm:pt modelId="{80B9D3DB-1000-4981-892E-BC426F74EED2}">
      <dgm:prSet/>
      <dgm:spPr/>
      <dgm:t>
        <a:bodyPr/>
        <a:lstStyle/>
        <a:p>
          <a:r>
            <a:rPr lang="en-US"/>
            <a:t>Sorunun </a:t>
          </a:r>
          <a:r>
            <a:rPr lang="tr-TR"/>
            <a:t> </a:t>
          </a:r>
          <a:r>
            <a:rPr lang="en-US"/>
            <a:t>tarafları olabilecek </a:t>
          </a:r>
          <a:r>
            <a:rPr lang="tr-TR"/>
            <a:t> </a:t>
          </a:r>
          <a:r>
            <a:rPr lang="en-US"/>
            <a:t>aile, öğretmen, idareci ve bunun gibi kimselerle görüşülerek problemin sınırları belirlenir.</a:t>
          </a:r>
        </a:p>
      </dgm:t>
    </dgm:pt>
    <dgm:pt modelId="{CA5078FB-CDDB-4521-96E9-C4F341BFF1D6}" type="parTrans" cxnId="{2FD06C86-8110-48D0-93B5-0D0C1C7F5AA4}">
      <dgm:prSet/>
      <dgm:spPr/>
      <dgm:t>
        <a:bodyPr/>
        <a:lstStyle/>
        <a:p>
          <a:endParaRPr lang="en-US"/>
        </a:p>
      </dgm:t>
    </dgm:pt>
    <dgm:pt modelId="{3646D2E9-FCFF-4393-8B1C-BE00798827A0}" type="sibTrans" cxnId="{2FD06C86-8110-48D0-93B5-0D0C1C7F5AA4}">
      <dgm:prSet/>
      <dgm:spPr/>
      <dgm:t>
        <a:bodyPr/>
        <a:lstStyle/>
        <a:p>
          <a:endParaRPr lang="en-US"/>
        </a:p>
      </dgm:t>
    </dgm:pt>
    <dgm:pt modelId="{517E6E0B-4C58-4F4F-B164-29B273E6504E}">
      <dgm:prSet/>
      <dgm:spPr/>
      <dgm:t>
        <a:bodyPr/>
        <a:lstStyle/>
        <a:p>
          <a:r>
            <a:rPr lang="en-US"/>
            <a:t>Çocuğa ve aileye mahkeme kararı ve yükümlülüklerinin tanımı, uymama halinde ve devamının kesilmesinde sonuçları ile aileye çocuğu ile ilgili sorumlukları anlatılır.</a:t>
          </a:r>
        </a:p>
      </dgm:t>
    </dgm:pt>
    <dgm:pt modelId="{4E60714B-C993-4519-8158-2D078873C3D1}" type="parTrans" cxnId="{4199DDD8-C334-46C2-A74C-72477C92B758}">
      <dgm:prSet/>
      <dgm:spPr/>
      <dgm:t>
        <a:bodyPr/>
        <a:lstStyle/>
        <a:p>
          <a:endParaRPr lang="en-US"/>
        </a:p>
      </dgm:t>
    </dgm:pt>
    <dgm:pt modelId="{B2956EC5-7299-40CA-B5B1-1547D7A2156A}" type="sibTrans" cxnId="{4199DDD8-C334-46C2-A74C-72477C92B758}">
      <dgm:prSet/>
      <dgm:spPr/>
      <dgm:t>
        <a:bodyPr/>
        <a:lstStyle/>
        <a:p>
          <a:endParaRPr lang="en-US"/>
        </a:p>
      </dgm:t>
    </dgm:pt>
    <dgm:pt modelId="{01A5BDCE-09A7-4378-B5F3-F2505AA315F4}" type="pres">
      <dgm:prSet presAssocID="{CBA40011-B6D4-46DB-8140-BB354936EE76}" presName="linear" presStyleCnt="0">
        <dgm:presLayoutVars>
          <dgm:animLvl val="lvl"/>
          <dgm:resizeHandles val="exact"/>
        </dgm:presLayoutVars>
      </dgm:prSet>
      <dgm:spPr/>
    </dgm:pt>
    <dgm:pt modelId="{1E60AC4A-AE23-4004-8729-4F6D48A8ED54}" type="pres">
      <dgm:prSet presAssocID="{0B271747-EFD3-4B81-B0B5-4BEC64559D2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0803588-4620-474D-B639-0C176DFD1321}" type="pres">
      <dgm:prSet presAssocID="{0B271747-EFD3-4B81-B0B5-4BEC64559D2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244CE01-A4BF-461F-BE1B-FD701B1CFC21}" type="presOf" srcId="{0BD6F520-14EC-4DEC-9095-98D63F17F41E}" destId="{30803588-4620-474D-B639-0C176DFD1321}" srcOrd="0" destOrd="0" presId="urn:microsoft.com/office/officeart/2005/8/layout/vList2"/>
    <dgm:cxn modelId="{471B0C0E-4C20-4148-BECD-5C43BCBF10A5}" type="presOf" srcId="{517E6E0B-4C58-4F4F-B164-29B273E6504E}" destId="{30803588-4620-474D-B639-0C176DFD1321}" srcOrd="0" destOrd="4" presId="urn:microsoft.com/office/officeart/2005/8/layout/vList2"/>
    <dgm:cxn modelId="{1922073E-FCC5-44FD-AE71-830C3CF07F5A}" srcId="{0B271747-EFD3-4B81-B0B5-4BEC64559D27}" destId="{0BD6F520-14EC-4DEC-9095-98D63F17F41E}" srcOrd="0" destOrd="0" parTransId="{766A7952-42BF-4D20-8587-6211179717F1}" sibTransId="{FB9E7C0B-609E-42BA-8D50-3C13738790CC}"/>
    <dgm:cxn modelId="{A63F7E71-D7C7-4807-9A6E-F3974BB23346}" type="presOf" srcId="{BB0A5587-C01B-49A9-8933-119E9F98452B}" destId="{30803588-4620-474D-B639-0C176DFD1321}" srcOrd="0" destOrd="1" presId="urn:microsoft.com/office/officeart/2005/8/layout/vList2"/>
    <dgm:cxn modelId="{CAF0E478-BE56-4265-BCC9-189EF87E7AF9}" type="presOf" srcId="{80B9D3DB-1000-4981-892E-BC426F74EED2}" destId="{30803588-4620-474D-B639-0C176DFD1321}" srcOrd="0" destOrd="3" presId="urn:microsoft.com/office/officeart/2005/8/layout/vList2"/>
    <dgm:cxn modelId="{F9D1267B-4A06-407B-8D60-B5AD79F33A5C}" srcId="{0B271747-EFD3-4B81-B0B5-4BEC64559D27}" destId="{BB0A5587-C01B-49A9-8933-119E9F98452B}" srcOrd="1" destOrd="0" parTransId="{751565B0-58F5-4700-85C9-E3D1D6B43059}" sibTransId="{B4BFF15B-E431-4458-9C50-24C8C70E48E9}"/>
    <dgm:cxn modelId="{29DB3A7B-1B8B-4B74-A4D9-621F7D8DCEF5}" type="presOf" srcId="{0B271747-EFD3-4B81-B0B5-4BEC64559D27}" destId="{1E60AC4A-AE23-4004-8729-4F6D48A8ED54}" srcOrd="0" destOrd="0" presId="urn:microsoft.com/office/officeart/2005/8/layout/vList2"/>
    <dgm:cxn modelId="{8718C681-A99C-44F2-B319-B4E6B8D7ED3D}" type="presOf" srcId="{671ED9E7-F83F-49CA-B9F9-6A9B10118EEB}" destId="{30803588-4620-474D-B639-0C176DFD1321}" srcOrd="0" destOrd="2" presId="urn:microsoft.com/office/officeart/2005/8/layout/vList2"/>
    <dgm:cxn modelId="{2FD06C86-8110-48D0-93B5-0D0C1C7F5AA4}" srcId="{0B271747-EFD3-4B81-B0B5-4BEC64559D27}" destId="{80B9D3DB-1000-4981-892E-BC426F74EED2}" srcOrd="3" destOrd="0" parTransId="{CA5078FB-CDDB-4521-96E9-C4F341BFF1D6}" sibTransId="{3646D2E9-FCFF-4393-8B1C-BE00798827A0}"/>
    <dgm:cxn modelId="{C9801795-3E16-405A-9FE8-EA0F9633A9B2}" srcId="{CBA40011-B6D4-46DB-8140-BB354936EE76}" destId="{0B271747-EFD3-4B81-B0B5-4BEC64559D27}" srcOrd="0" destOrd="0" parTransId="{874A0253-59FE-42F1-8EF1-CCA10E5AF24B}" sibTransId="{9253D1FE-28B0-4FCB-B13A-EE56A4BBA665}"/>
    <dgm:cxn modelId="{6681E997-9833-43FA-A6AD-8C8F69176AAC}" srcId="{0B271747-EFD3-4B81-B0B5-4BEC64559D27}" destId="{671ED9E7-F83F-49CA-B9F9-6A9B10118EEB}" srcOrd="2" destOrd="0" parTransId="{750CB3D4-08A1-4FDB-8385-497F1B49B573}" sibTransId="{A389C85C-1A36-44F5-A7B8-76EEFB65D4CC}"/>
    <dgm:cxn modelId="{4199DDD8-C334-46C2-A74C-72477C92B758}" srcId="{0B271747-EFD3-4B81-B0B5-4BEC64559D27}" destId="{517E6E0B-4C58-4F4F-B164-29B273E6504E}" srcOrd="4" destOrd="0" parTransId="{4E60714B-C993-4519-8158-2D078873C3D1}" sibTransId="{B2956EC5-7299-40CA-B5B1-1547D7A2156A}"/>
    <dgm:cxn modelId="{D29198EA-F955-4731-8A48-D49B584E08D4}" type="presOf" srcId="{CBA40011-B6D4-46DB-8140-BB354936EE76}" destId="{01A5BDCE-09A7-4378-B5F3-F2505AA315F4}" srcOrd="0" destOrd="0" presId="urn:microsoft.com/office/officeart/2005/8/layout/vList2"/>
    <dgm:cxn modelId="{A0CB34C2-E4FE-428C-A17B-14E76A57D627}" type="presParOf" srcId="{01A5BDCE-09A7-4378-B5F3-F2505AA315F4}" destId="{1E60AC4A-AE23-4004-8729-4F6D48A8ED54}" srcOrd="0" destOrd="0" presId="urn:microsoft.com/office/officeart/2005/8/layout/vList2"/>
    <dgm:cxn modelId="{33B3EE25-3B7F-4F94-BACD-4CF1DABCA286}" type="presParOf" srcId="{01A5BDCE-09A7-4378-B5F3-F2505AA315F4}" destId="{30803588-4620-474D-B639-0C176DFD132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C59E7-52D7-4EAC-AC07-D02DDF53F36D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CE67AB-9F1E-415B-9222-A2B988481ED1}">
      <dgm:prSet/>
      <dgm:spPr/>
      <dgm:t>
        <a:bodyPr/>
        <a:lstStyle/>
        <a:p>
          <a:r>
            <a:rPr lang="tr-TR"/>
            <a:t>Toplanılan bilgiler doğrultusunda Çocuk Tanıma Formu doldurulur. </a:t>
          </a:r>
          <a:r>
            <a:rPr lang="tr-TR" b="1" i="1"/>
            <a:t>(Danışmanlık tedbiri uygulamaları el kitabı sayfa 76.)</a:t>
          </a:r>
          <a:r>
            <a:rPr lang="tr-TR"/>
            <a:t>Bu form öğrenci görüşme dosyasına koyulur, mahkemeye göndermeye gerek yoktur.</a:t>
          </a:r>
          <a:endParaRPr lang="en-US"/>
        </a:p>
      </dgm:t>
    </dgm:pt>
    <dgm:pt modelId="{96E70C98-65B9-4933-88E5-A26EFC78AE59}" type="parTrans" cxnId="{55D00718-798F-4543-B0F7-BA0534972BAA}">
      <dgm:prSet/>
      <dgm:spPr/>
      <dgm:t>
        <a:bodyPr/>
        <a:lstStyle/>
        <a:p>
          <a:endParaRPr lang="en-US"/>
        </a:p>
      </dgm:t>
    </dgm:pt>
    <dgm:pt modelId="{E0CC5324-EC18-4569-99F8-B7DF6BA9E8D3}" type="sibTrans" cxnId="{55D00718-798F-4543-B0F7-BA0534972BAA}">
      <dgm:prSet/>
      <dgm:spPr/>
      <dgm:t>
        <a:bodyPr/>
        <a:lstStyle/>
        <a:p>
          <a:endParaRPr lang="en-US"/>
        </a:p>
      </dgm:t>
    </dgm:pt>
    <dgm:pt modelId="{89E480E0-84F6-4DEA-A429-F846BBF31463}">
      <dgm:prSet/>
      <dgm:spPr/>
      <dgm:t>
        <a:bodyPr/>
        <a:lstStyle/>
        <a:p>
          <a:r>
            <a:rPr lang="tr-TR"/>
            <a:t>Danışmanlık tedbir kararı danışmana tebliğ edildikten 10 işgünü içerisinde </a:t>
          </a:r>
          <a:r>
            <a:rPr lang="tr-TR" b="1"/>
            <a:t>Koruyucu Destekleyici Tedbir Kararları Uygulama Planı hazırlanır. </a:t>
          </a:r>
          <a:r>
            <a:rPr lang="tr-TR" b="1" i="1"/>
            <a:t>(Danışmanlık tedbiri uygulamaları el kitabı sayfa 84.)</a:t>
          </a:r>
          <a:endParaRPr lang="en-US"/>
        </a:p>
      </dgm:t>
    </dgm:pt>
    <dgm:pt modelId="{05A3B797-E006-4F7B-99F0-69DCEBF26EDD}" type="parTrans" cxnId="{93B76B60-72FA-40E7-A7AD-EDA96F9AE725}">
      <dgm:prSet/>
      <dgm:spPr/>
      <dgm:t>
        <a:bodyPr/>
        <a:lstStyle/>
        <a:p>
          <a:endParaRPr lang="en-US"/>
        </a:p>
      </dgm:t>
    </dgm:pt>
    <dgm:pt modelId="{941B258A-74F0-404F-A01D-1AAC34EC97DD}" type="sibTrans" cxnId="{93B76B60-72FA-40E7-A7AD-EDA96F9AE725}">
      <dgm:prSet/>
      <dgm:spPr/>
      <dgm:t>
        <a:bodyPr/>
        <a:lstStyle/>
        <a:p>
          <a:endParaRPr lang="en-US"/>
        </a:p>
      </dgm:t>
    </dgm:pt>
    <dgm:pt modelId="{FDE40C12-B1FC-4199-B80F-0C41510FBD81}" type="pres">
      <dgm:prSet presAssocID="{1F7C59E7-52D7-4EAC-AC07-D02DDF53F3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4BE1B0-0F7A-4C77-BED2-1140C9F76212}" type="pres">
      <dgm:prSet presAssocID="{5FCE67AB-9F1E-415B-9222-A2B988481ED1}" presName="hierRoot1" presStyleCnt="0"/>
      <dgm:spPr/>
    </dgm:pt>
    <dgm:pt modelId="{91EFB820-0AF2-4B2A-893B-F983165DCD8B}" type="pres">
      <dgm:prSet presAssocID="{5FCE67AB-9F1E-415B-9222-A2B988481ED1}" presName="composite" presStyleCnt="0"/>
      <dgm:spPr/>
    </dgm:pt>
    <dgm:pt modelId="{ADC99ED7-F556-45CB-8C4A-992EA81A34D3}" type="pres">
      <dgm:prSet presAssocID="{5FCE67AB-9F1E-415B-9222-A2B988481ED1}" presName="background" presStyleLbl="node0" presStyleIdx="0" presStyleCnt="2"/>
      <dgm:spPr/>
    </dgm:pt>
    <dgm:pt modelId="{6C87CA3F-F76D-4E8E-880C-9B9A81C3176E}" type="pres">
      <dgm:prSet presAssocID="{5FCE67AB-9F1E-415B-9222-A2B988481ED1}" presName="text" presStyleLbl="fgAcc0" presStyleIdx="0" presStyleCnt="2">
        <dgm:presLayoutVars>
          <dgm:chPref val="3"/>
        </dgm:presLayoutVars>
      </dgm:prSet>
      <dgm:spPr/>
    </dgm:pt>
    <dgm:pt modelId="{02A3EC29-55A3-4A4E-BBEF-20A663FC8917}" type="pres">
      <dgm:prSet presAssocID="{5FCE67AB-9F1E-415B-9222-A2B988481ED1}" presName="hierChild2" presStyleCnt="0"/>
      <dgm:spPr/>
    </dgm:pt>
    <dgm:pt modelId="{A2FFC4ED-4958-45E9-9486-133437FD78CC}" type="pres">
      <dgm:prSet presAssocID="{89E480E0-84F6-4DEA-A429-F846BBF31463}" presName="hierRoot1" presStyleCnt="0"/>
      <dgm:spPr/>
    </dgm:pt>
    <dgm:pt modelId="{ABCBE5B9-A077-4AED-98B6-2780E7C7989A}" type="pres">
      <dgm:prSet presAssocID="{89E480E0-84F6-4DEA-A429-F846BBF31463}" presName="composite" presStyleCnt="0"/>
      <dgm:spPr/>
    </dgm:pt>
    <dgm:pt modelId="{EF1B01FF-2D8E-458F-BFC4-D98179D51850}" type="pres">
      <dgm:prSet presAssocID="{89E480E0-84F6-4DEA-A429-F846BBF31463}" presName="background" presStyleLbl="node0" presStyleIdx="1" presStyleCnt="2"/>
      <dgm:spPr/>
    </dgm:pt>
    <dgm:pt modelId="{3E44383A-5BCD-4D56-875D-A7BF9457E0B8}" type="pres">
      <dgm:prSet presAssocID="{89E480E0-84F6-4DEA-A429-F846BBF31463}" presName="text" presStyleLbl="fgAcc0" presStyleIdx="1" presStyleCnt="2">
        <dgm:presLayoutVars>
          <dgm:chPref val="3"/>
        </dgm:presLayoutVars>
      </dgm:prSet>
      <dgm:spPr/>
    </dgm:pt>
    <dgm:pt modelId="{50B33088-158F-48F6-95E5-1FABECB8D889}" type="pres">
      <dgm:prSet presAssocID="{89E480E0-84F6-4DEA-A429-F846BBF31463}" presName="hierChild2" presStyleCnt="0"/>
      <dgm:spPr/>
    </dgm:pt>
  </dgm:ptLst>
  <dgm:cxnLst>
    <dgm:cxn modelId="{F368FD04-062B-42ED-981F-DE03595209F2}" type="presOf" srcId="{5FCE67AB-9F1E-415B-9222-A2B988481ED1}" destId="{6C87CA3F-F76D-4E8E-880C-9B9A81C3176E}" srcOrd="0" destOrd="0" presId="urn:microsoft.com/office/officeart/2005/8/layout/hierarchy1"/>
    <dgm:cxn modelId="{55D00718-798F-4543-B0F7-BA0534972BAA}" srcId="{1F7C59E7-52D7-4EAC-AC07-D02DDF53F36D}" destId="{5FCE67AB-9F1E-415B-9222-A2B988481ED1}" srcOrd="0" destOrd="0" parTransId="{96E70C98-65B9-4933-88E5-A26EFC78AE59}" sibTransId="{E0CC5324-EC18-4569-99F8-B7DF6BA9E8D3}"/>
    <dgm:cxn modelId="{93B76B60-72FA-40E7-A7AD-EDA96F9AE725}" srcId="{1F7C59E7-52D7-4EAC-AC07-D02DDF53F36D}" destId="{89E480E0-84F6-4DEA-A429-F846BBF31463}" srcOrd="1" destOrd="0" parTransId="{05A3B797-E006-4F7B-99F0-69DCEBF26EDD}" sibTransId="{941B258A-74F0-404F-A01D-1AAC34EC97DD}"/>
    <dgm:cxn modelId="{46EFE5A3-5876-4C7D-B0A2-C18B74A27843}" type="presOf" srcId="{89E480E0-84F6-4DEA-A429-F846BBF31463}" destId="{3E44383A-5BCD-4D56-875D-A7BF9457E0B8}" srcOrd="0" destOrd="0" presId="urn:microsoft.com/office/officeart/2005/8/layout/hierarchy1"/>
    <dgm:cxn modelId="{044D08E0-9A62-4A1C-8425-795353648557}" type="presOf" srcId="{1F7C59E7-52D7-4EAC-AC07-D02DDF53F36D}" destId="{FDE40C12-B1FC-4199-B80F-0C41510FBD81}" srcOrd="0" destOrd="0" presId="urn:microsoft.com/office/officeart/2005/8/layout/hierarchy1"/>
    <dgm:cxn modelId="{29C69B1A-BB15-45D9-9D47-56B68146BC83}" type="presParOf" srcId="{FDE40C12-B1FC-4199-B80F-0C41510FBD81}" destId="{5F4BE1B0-0F7A-4C77-BED2-1140C9F76212}" srcOrd="0" destOrd="0" presId="urn:microsoft.com/office/officeart/2005/8/layout/hierarchy1"/>
    <dgm:cxn modelId="{24DD3252-7B58-42A0-8B13-AA390013D5A8}" type="presParOf" srcId="{5F4BE1B0-0F7A-4C77-BED2-1140C9F76212}" destId="{91EFB820-0AF2-4B2A-893B-F983165DCD8B}" srcOrd="0" destOrd="0" presId="urn:microsoft.com/office/officeart/2005/8/layout/hierarchy1"/>
    <dgm:cxn modelId="{DEBE3A40-C1AC-4BA3-A9A2-59CA7C332817}" type="presParOf" srcId="{91EFB820-0AF2-4B2A-893B-F983165DCD8B}" destId="{ADC99ED7-F556-45CB-8C4A-992EA81A34D3}" srcOrd="0" destOrd="0" presId="urn:microsoft.com/office/officeart/2005/8/layout/hierarchy1"/>
    <dgm:cxn modelId="{2079BA7D-B912-4761-854D-3E9AAB38A66C}" type="presParOf" srcId="{91EFB820-0AF2-4B2A-893B-F983165DCD8B}" destId="{6C87CA3F-F76D-4E8E-880C-9B9A81C3176E}" srcOrd="1" destOrd="0" presId="urn:microsoft.com/office/officeart/2005/8/layout/hierarchy1"/>
    <dgm:cxn modelId="{B6707FB1-FEFA-4791-9F2B-1EBD8E7E47F7}" type="presParOf" srcId="{5F4BE1B0-0F7A-4C77-BED2-1140C9F76212}" destId="{02A3EC29-55A3-4A4E-BBEF-20A663FC8917}" srcOrd="1" destOrd="0" presId="urn:microsoft.com/office/officeart/2005/8/layout/hierarchy1"/>
    <dgm:cxn modelId="{351242B7-9AE2-46DC-B001-7DC8B34FBDC2}" type="presParOf" srcId="{FDE40C12-B1FC-4199-B80F-0C41510FBD81}" destId="{A2FFC4ED-4958-45E9-9486-133437FD78CC}" srcOrd="1" destOrd="0" presId="urn:microsoft.com/office/officeart/2005/8/layout/hierarchy1"/>
    <dgm:cxn modelId="{4D67C5A4-3405-42B4-9520-72AE89653A5A}" type="presParOf" srcId="{A2FFC4ED-4958-45E9-9486-133437FD78CC}" destId="{ABCBE5B9-A077-4AED-98B6-2780E7C7989A}" srcOrd="0" destOrd="0" presId="urn:microsoft.com/office/officeart/2005/8/layout/hierarchy1"/>
    <dgm:cxn modelId="{8E63AC7A-C990-40CB-9A53-26E0FEB502B8}" type="presParOf" srcId="{ABCBE5B9-A077-4AED-98B6-2780E7C7989A}" destId="{EF1B01FF-2D8E-458F-BFC4-D98179D51850}" srcOrd="0" destOrd="0" presId="urn:microsoft.com/office/officeart/2005/8/layout/hierarchy1"/>
    <dgm:cxn modelId="{99BF3F1F-460B-4599-9FCA-A4419A99DBF6}" type="presParOf" srcId="{ABCBE5B9-A077-4AED-98B6-2780E7C7989A}" destId="{3E44383A-5BCD-4D56-875D-A7BF9457E0B8}" srcOrd="1" destOrd="0" presId="urn:microsoft.com/office/officeart/2005/8/layout/hierarchy1"/>
    <dgm:cxn modelId="{59C746C2-D2BD-4E9E-BB58-2A6114A18A72}" type="presParOf" srcId="{A2FFC4ED-4958-45E9-9486-133437FD78CC}" destId="{50B33088-158F-48F6-95E5-1FABECB8D8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1DDDC-F605-406C-BB89-D785DCA4970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2E1C765-BD3C-427A-866D-ED34063C1938}">
      <dgm:prSet/>
      <dgm:spPr/>
      <dgm:t>
        <a:bodyPr/>
        <a:lstStyle/>
        <a:p>
          <a:r>
            <a:rPr lang="en-US"/>
            <a:t>Uygulama planı doğrultusunda üçer aylık periyotlarla sürecin değerlendirilmesine ve varsa tedbirin değiştirilmesine ilişkin öneriyi de içeren rapor; Yönetmeliğin 18. maddesinde belirtilen usule göre mahkeme veya çocuk hakimi tarafından, incelet</a:t>
          </a:r>
          <a:r>
            <a:rPr lang="tr-TR"/>
            <a:t>t</a:t>
          </a:r>
          <a:r>
            <a:rPr lang="en-US"/>
            <a:t>irilmek üzere </a:t>
          </a:r>
          <a:r>
            <a:rPr lang="tr-TR"/>
            <a:t>,</a:t>
          </a:r>
          <a:r>
            <a:rPr lang="en-US"/>
            <a:t>mahkemeye ulaştırılır. </a:t>
          </a:r>
        </a:p>
      </dgm:t>
    </dgm:pt>
    <dgm:pt modelId="{13C8B533-2D30-41DA-B149-31901B375D3D}" type="parTrans" cxnId="{1654D077-2FB9-44B4-B7BB-F83CBFE9F421}">
      <dgm:prSet/>
      <dgm:spPr/>
      <dgm:t>
        <a:bodyPr/>
        <a:lstStyle/>
        <a:p>
          <a:endParaRPr lang="en-US"/>
        </a:p>
      </dgm:t>
    </dgm:pt>
    <dgm:pt modelId="{BB01544C-39F8-40FA-8E45-EB5DD14E9540}" type="sibTrans" cxnId="{1654D077-2FB9-44B4-B7BB-F83CBFE9F421}">
      <dgm:prSet/>
      <dgm:spPr/>
      <dgm:t>
        <a:bodyPr/>
        <a:lstStyle/>
        <a:p>
          <a:endParaRPr lang="en-US"/>
        </a:p>
      </dgm:t>
    </dgm:pt>
    <dgm:pt modelId="{3EF08164-8680-4586-BE4F-3E8B6BA5C78B}">
      <dgm:prSet/>
      <dgm:spPr/>
      <dgm:t>
        <a:bodyPr/>
        <a:lstStyle/>
        <a:p>
          <a:r>
            <a:rPr lang="tr-TR"/>
            <a:t>( </a:t>
          </a:r>
          <a:r>
            <a:rPr lang="tr-TR" b="1" i="1"/>
            <a:t>Danışmanlık Tedbiri Çalışmalarını ve Etkilerini Değerlendirme Süreç Raporu Formu-Danışmanlık tedbiri uygulamaları el kitabı sayfa 87 </a:t>
          </a:r>
          <a:r>
            <a:rPr lang="tr-TR" i="1"/>
            <a:t>)</a:t>
          </a:r>
          <a:endParaRPr lang="en-US"/>
        </a:p>
      </dgm:t>
    </dgm:pt>
    <dgm:pt modelId="{FE86FD08-43E6-4933-A8A1-EA5829B50C43}" type="parTrans" cxnId="{A7D196A1-9D03-41FD-915E-C63DC7BAEFD0}">
      <dgm:prSet/>
      <dgm:spPr/>
      <dgm:t>
        <a:bodyPr/>
        <a:lstStyle/>
        <a:p>
          <a:endParaRPr lang="en-US"/>
        </a:p>
      </dgm:t>
    </dgm:pt>
    <dgm:pt modelId="{56EBAEE8-7145-4373-91CA-4D5B13AA1729}" type="sibTrans" cxnId="{A7D196A1-9D03-41FD-915E-C63DC7BAEFD0}">
      <dgm:prSet/>
      <dgm:spPr/>
      <dgm:t>
        <a:bodyPr/>
        <a:lstStyle/>
        <a:p>
          <a:endParaRPr lang="en-US"/>
        </a:p>
      </dgm:t>
    </dgm:pt>
    <dgm:pt modelId="{A407E239-9551-41A9-884C-B9CEFF7BD223}" type="pres">
      <dgm:prSet presAssocID="{5DE1DDDC-F605-406C-BB89-D785DCA4970F}" presName="root" presStyleCnt="0">
        <dgm:presLayoutVars>
          <dgm:dir/>
          <dgm:resizeHandles val="exact"/>
        </dgm:presLayoutVars>
      </dgm:prSet>
      <dgm:spPr/>
    </dgm:pt>
    <dgm:pt modelId="{9B407C44-8D56-4EAD-B15E-FE8DF1EBEB3F}" type="pres">
      <dgm:prSet presAssocID="{32E1C765-BD3C-427A-866D-ED34063C1938}" presName="compNode" presStyleCnt="0"/>
      <dgm:spPr/>
    </dgm:pt>
    <dgm:pt modelId="{425C08E1-46A6-49B0-8AE6-C2AD5573B64B}" type="pres">
      <dgm:prSet presAssocID="{32E1C765-BD3C-427A-866D-ED34063C1938}" presName="bgRect" presStyleLbl="bgShp" presStyleIdx="0" presStyleCnt="2"/>
      <dgm:spPr/>
    </dgm:pt>
    <dgm:pt modelId="{32B73676-B1EC-4D4A-A75C-2DD110E90352}" type="pres">
      <dgm:prSet presAssocID="{32E1C765-BD3C-427A-866D-ED34063C193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kış Çizelgesi"/>
        </a:ext>
      </dgm:extLst>
    </dgm:pt>
    <dgm:pt modelId="{A6CC0FC5-C2C7-49FD-B67E-D464D1550E8D}" type="pres">
      <dgm:prSet presAssocID="{32E1C765-BD3C-427A-866D-ED34063C1938}" presName="spaceRect" presStyleCnt="0"/>
      <dgm:spPr/>
    </dgm:pt>
    <dgm:pt modelId="{5A46A48E-9F92-454F-B373-4E61E6995548}" type="pres">
      <dgm:prSet presAssocID="{32E1C765-BD3C-427A-866D-ED34063C1938}" presName="parTx" presStyleLbl="revTx" presStyleIdx="0" presStyleCnt="2">
        <dgm:presLayoutVars>
          <dgm:chMax val="0"/>
          <dgm:chPref val="0"/>
        </dgm:presLayoutVars>
      </dgm:prSet>
      <dgm:spPr/>
    </dgm:pt>
    <dgm:pt modelId="{6C0108E1-DD95-41E3-843A-9C686797C601}" type="pres">
      <dgm:prSet presAssocID="{BB01544C-39F8-40FA-8E45-EB5DD14E9540}" presName="sibTrans" presStyleCnt="0"/>
      <dgm:spPr/>
    </dgm:pt>
    <dgm:pt modelId="{0D802FCA-3414-458F-A5BC-5B2CB114B84E}" type="pres">
      <dgm:prSet presAssocID="{3EF08164-8680-4586-BE4F-3E8B6BA5C78B}" presName="compNode" presStyleCnt="0"/>
      <dgm:spPr/>
    </dgm:pt>
    <dgm:pt modelId="{B8F85DD0-28D8-4F1A-9F79-A4C0CAC1CF50}" type="pres">
      <dgm:prSet presAssocID="{3EF08164-8680-4586-BE4F-3E8B6BA5C78B}" presName="bgRect" presStyleLbl="bgShp" presStyleIdx="1" presStyleCnt="2"/>
      <dgm:spPr/>
    </dgm:pt>
    <dgm:pt modelId="{D1A8F680-4B28-488E-B53B-2EA51B4DED30}" type="pres">
      <dgm:prSet presAssocID="{3EF08164-8680-4586-BE4F-3E8B6BA5C78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 listesi"/>
        </a:ext>
      </dgm:extLst>
    </dgm:pt>
    <dgm:pt modelId="{E9C8E2E5-FCA9-408B-BDDE-4460104DF63E}" type="pres">
      <dgm:prSet presAssocID="{3EF08164-8680-4586-BE4F-3E8B6BA5C78B}" presName="spaceRect" presStyleCnt="0"/>
      <dgm:spPr/>
    </dgm:pt>
    <dgm:pt modelId="{B9BA6A48-E7F3-4A8A-9F25-E22671719587}" type="pres">
      <dgm:prSet presAssocID="{3EF08164-8680-4586-BE4F-3E8B6BA5C78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AE52B45-E511-4E23-BB38-9FDEE9A419DA}" type="presOf" srcId="{5DE1DDDC-F605-406C-BB89-D785DCA4970F}" destId="{A407E239-9551-41A9-884C-B9CEFF7BD223}" srcOrd="0" destOrd="0" presId="urn:microsoft.com/office/officeart/2018/2/layout/IconVerticalSolidList"/>
    <dgm:cxn modelId="{D00D034C-553E-4317-B2B1-51FC98FBA05D}" type="presOf" srcId="{3EF08164-8680-4586-BE4F-3E8B6BA5C78B}" destId="{B9BA6A48-E7F3-4A8A-9F25-E22671719587}" srcOrd="0" destOrd="0" presId="urn:microsoft.com/office/officeart/2018/2/layout/IconVerticalSolidList"/>
    <dgm:cxn modelId="{1654D077-2FB9-44B4-B7BB-F83CBFE9F421}" srcId="{5DE1DDDC-F605-406C-BB89-D785DCA4970F}" destId="{32E1C765-BD3C-427A-866D-ED34063C1938}" srcOrd="0" destOrd="0" parTransId="{13C8B533-2D30-41DA-B149-31901B375D3D}" sibTransId="{BB01544C-39F8-40FA-8E45-EB5DD14E9540}"/>
    <dgm:cxn modelId="{FF79C498-3F45-40A0-A1AE-C9AF6B2CF01D}" type="presOf" srcId="{32E1C765-BD3C-427A-866D-ED34063C1938}" destId="{5A46A48E-9F92-454F-B373-4E61E6995548}" srcOrd="0" destOrd="0" presId="urn:microsoft.com/office/officeart/2018/2/layout/IconVerticalSolidList"/>
    <dgm:cxn modelId="{A7D196A1-9D03-41FD-915E-C63DC7BAEFD0}" srcId="{5DE1DDDC-F605-406C-BB89-D785DCA4970F}" destId="{3EF08164-8680-4586-BE4F-3E8B6BA5C78B}" srcOrd="1" destOrd="0" parTransId="{FE86FD08-43E6-4933-A8A1-EA5829B50C43}" sibTransId="{56EBAEE8-7145-4373-91CA-4D5B13AA1729}"/>
    <dgm:cxn modelId="{A88B3B6A-84C7-42D9-844E-25EFBB2A5263}" type="presParOf" srcId="{A407E239-9551-41A9-884C-B9CEFF7BD223}" destId="{9B407C44-8D56-4EAD-B15E-FE8DF1EBEB3F}" srcOrd="0" destOrd="0" presId="urn:microsoft.com/office/officeart/2018/2/layout/IconVerticalSolidList"/>
    <dgm:cxn modelId="{54E11A31-5844-489A-A032-98AADDA376A9}" type="presParOf" srcId="{9B407C44-8D56-4EAD-B15E-FE8DF1EBEB3F}" destId="{425C08E1-46A6-49B0-8AE6-C2AD5573B64B}" srcOrd="0" destOrd="0" presId="urn:microsoft.com/office/officeart/2018/2/layout/IconVerticalSolidList"/>
    <dgm:cxn modelId="{D6475409-0895-4AD0-8071-79A77813CF51}" type="presParOf" srcId="{9B407C44-8D56-4EAD-B15E-FE8DF1EBEB3F}" destId="{32B73676-B1EC-4D4A-A75C-2DD110E90352}" srcOrd="1" destOrd="0" presId="urn:microsoft.com/office/officeart/2018/2/layout/IconVerticalSolidList"/>
    <dgm:cxn modelId="{7F15F03B-2C87-4ABD-AA1B-37E30607CFCC}" type="presParOf" srcId="{9B407C44-8D56-4EAD-B15E-FE8DF1EBEB3F}" destId="{A6CC0FC5-C2C7-49FD-B67E-D464D1550E8D}" srcOrd="2" destOrd="0" presId="urn:microsoft.com/office/officeart/2018/2/layout/IconVerticalSolidList"/>
    <dgm:cxn modelId="{EC962483-4E8E-4A2B-A1BD-10B34591E5AA}" type="presParOf" srcId="{9B407C44-8D56-4EAD-B15E-FE8DF1EBEB3F}" destId="{5A46A48E-9F92-454F-B373-4E61E6995548}" srcOrd="3" destOrd="0" presId="urn:microsoft.com/office/officeart/2018/2/layout/IconVerticalSolidList"/>
    <dgm:cxn modelId="{D5B9E996-3701-4BDE-8A2E-E668C25AAD02}" type="presParOf" srcId="{A407E239-9551-41A9-884C-B9CEFF7BD223}" destId="{6C0108E1-DD95-41E3-843A-9C686797C601}" srcOrd="1" destOrd="0" presId="urn:microsoft.com/office/officeart/2018/2/layout/IconVerticalSolidList"/>
    <dgm:cxn modelId="{691C58FA-D638-4EF5-BA32-28E4F3A336A2}" type="presParOf" srcId="{A407E239-9551-41A9-884C-B9CEFF7BD223}" destId="{0D802FCA-3414-458F-A5BC-5B2CB114B84E}" srcOrd="2" destOrd="0" presId="urn:microsoft.com/office/officeart/2018/2/layout/IconVerticalSolidList"/>
    <dgm:cxn modelId="{09FF6997-805B-4781-8BFD-BFCEA0D4A86D}" type="presParOf" srcId="{0D802FCA-3414-458F-A5BC-5B2CB114B84E}" destId="{B8F85DD0-28D8-4F1A-9F79-A4C0CAC1CF50}" srcOrd="0" destOrd="0" presId="urn:microsoft.com/office/officeart/2018/2/layout/IconVerticalSolidList"/>
    <dgm:cxn modelId="{DDFAD828-38D3-42E2-B793-E6EED37C86F8}" type="presParOf" srcId="{0D802FCA-3414-458F-A5BC-5B2CB114B84E}" destId="{D1A8F680-4B28-488E-B53B-2EA51B4DED30}" srcOrd="1" destOrd="0" presId="urn:microsoft.com/office/officeart/2018/2/layout/IconVerticalSolidList"/>
    <dgm:cxn modelId="{10042B7A-5C66-41C0-B166-D9AB5BC0E77C}" type="presParOf" srcId="{0D802FCA-3414-458F-A5BC-5B2CB114B84E}" destId="{E9C8E2E5-FCA9-408B-BDDE-4460104DF63E}" srcOrd="2" destOrd="0" presId="urn:microsoft.com/office/officeart/2018/2/layout/IconVerticalSolidList"/>
    <dgm:cxn modelId="{D6A6E115-D71D-4104-908D-87EA19D8DC60}" type="presParOf" srcId="{0D802FCA-3414-458F-A5BC-5B2CB114B84E}" destId="{B9BA6A48-E7F3-4A8A-9F25-E226717195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1F2F47-D0BF-48C5-9DBF-F1DB022FD59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A6123DC-E994-4306-9E3B-A91BF4BC4628}">
      <dgm:prSet/>
      <dgm:spPr/>
      <dgm:t>
        <a:bodyPr/>
        <a:lstStyle/>
        <a:p>
          <a:r>
            <a:rPr lang="en-US"/>
            <a:t>Danışmanlık hizmeti, danışmanın, bu tedbirde istenen amaca ulaşıldığına dair raporu üzerine mahkeme veya çocuk hakiminin vereceği kararla sona erer. </a:t>
          </a:r>
        </a:p>
      </dgm:t>
    </dgm:pt>
    <dgm:pt modelId="{F50A87DA-21C5-4D00-A716-B12AE215DBB7}" type="parTrans" cxnId="{013D2936-89BE-4DAE-BF24-11EDD19CE33F}">
      <dgm:prSet/>
      <dgm:spPr/>
      <dgm:t>
        <a:bodyPr/>
        <a:lstStyle/>
        <a:p>
          <a:endParaRPr lang="en-US"/>
        </a:p>
      </dgm:t>
    </dgm:pt>
    <dgm:pt modelId="{87622D99-4384-4F5B-8F8A-7EDD2199B8EF}" type="sibTrans" cxnId="{013D2936-89BE-4DAE-BF24-11EDD19CE33F}">
      <dgm:prSet/>
      <dgm:spPr/>
      <dgm:t>
        <a:bodyPr/>
        <a:lstStyle/>
        <a:p>
          <a:endParaRPr lang="en-US"/>
        </a:p>
      </dgm:t>
    </dgm:pt>
    <dgm:pt modelId="{98D40EBE-74F7-4042-9D36-EF3D4462037F}">
      <dgm:prSet/>
      <dgm:spPr/>
      <dgm:t>
        <a:bodyPr/>
        <a:lstStyle/>
        <a:p>
          <a:r>
            <a:rPr lang="en-US"/>
            <a:t>Tüm bu süreçler tedbiri yerine getirmekle yükümlü kurumların sorumluluğundadır. </a:t>
          </a:r>
        </a:p>
      </dgm:t>
    </dgm:pt>
    <dgm:pt modelId="{030B20F4-B882-4B7B-8A39-48EB25CFCBE1}" type="parTrans" cxnId="{E6740AAE-436D-4010-B499-FBE666AA988E}">
      <dgm:prSet/>
      <dgm:spPr/>
      <dgm:t>
        <a:bodyPr/>
        <a:lstStyle/>
        <a:p>
          <a:endParaRPr lang="en-US"/>
        </a:p>
      </dgm:t>
    </dgm:pt>
    <dgm:pt modelId="{27BD807F-1EA7-462F-8DF9-A890BEA3963E}" type="sibTrans" cxnId="{E6740AAE-436D-4010-B499-FBE666AA988E}">
      <dgm:prSet/>
      <dgm:spPr/>
      <dgm:t>
        <a:bodyPr/>
        <a:lstStyle/>
        <a:p>
          <a:endParaRPr lang="en-US"/>
        </a:p>
      </dgm:t>
    </dgm:pt>
    <dgm:pt modelId="{CDA2DACC-602E-4C31-98C9-28A81B8D796F}" type="pres">
      <dgm:prSet presAssocID="{C81F2F47-D0BF-48C5-9DBF-F1DB022FD59D}" presName="linear" presStyleCnt="0">
        <dgm:presLayoutVars>
          <dgm:animLvl val="lvl"/>
          <dgm:resizeHandles val="exact"/>
        </dgm:presLayoutVars>
      </dgm:prSet>
      <dgm:spPr/>
    </dgm:pt>
    <dgm:pt modelId="{9D7A6AB4-DB5B-4D63-B2CA-6D316E5B189C}" type="pres">
      <dgm:prSet presAssocID="{AA6123DC-E994-4306-9E3B-A91BF4BC46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77CF7B9-5E55-443B-A9D8-1A0407B545DD}" type="pres">
      <dgm:prSet presAssocID="{87622D99-4384-4F5B-8F8A-7EDD2199B8EF}" presName="spacer" presStyleCnt="0"/>
      <dgm:spPr/>
    </dgm:pt>
    <dgm:pt modelId="{FCEAB1AE-D489-4FB7-B5C1-7EE0C226D967}" type="pres">
      <dgm:prSet presAssocID="{98D40EBE-74F7-4042-9D36-EF3D4462037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0244F09-4CC0-4228-B49A-B8A91AC37362}" type="presOf" srcId="{C81F2F47-D0BF-48C5-9DBF-F1DB022FD59D}" destId="{CDA2DACC-602E-4C31-98C9-28A81B8D796F}" srcOrd="0" destOrd="0" presId="urn:microsoft.com/office/officeart/2005/8/layout/vList2"/>
    <dgm:cxn modelId="{013D2936-89BE-4DAE-BF24-11EDD19CE33F}" srcId="{C81F2F47-D0BF-48C5-9DBF-F1DB022FD59D}" destId="{AA6123DC-E994-4306-9E3B-A91BF4BC4628}" srcOrd="0" destOrd="0" parTransId="{F50A87DA-21C5-4D00-A716-B12AE215DBB7}" sibTransId="{87622D99-4384-4F5B-8F8A-7EDD2199B8EF}"/>
    <dgm:cxn modelId="{6654F663-B83D-49F2-9949-DC6C05310CED}" type="presOf" srcId="{AA6123DC-E994-4306-9E3B-A91BF4BC4628}" destId="{9D7A6AB4-DB5B-4D63-B2CA-6D316E5B189C}" srcOrd="0" destOrd="0" presId="urn:microsoft.com/office/officeart/2005/8/layout/vList2"/>
    <dgm:cxn modelId="{E6740AAE-436D-4010-B499-FBE666AA988E}" srcId="{C81F2F47-D0BF-48C5-9DBF-F1DB022FD59D}" destId="{98D40EBE-74F7-4042-9D36-EF3D4462037F}" srcOrd="1" destOrd="0" parTransId="{030B20F4-B882-4B7B-8A39-48EB25CFCBE1}" sibTransId="{27BD807F-1EA7-462F-8DF9-A890BEA3963E}"/>
    <dgm:cxn modelId="{B8AEF8D1-7C01-428B-A75D-D43971BC3A87}" type="presOf" srcId="{98D40EBE-74F7-4042-9D36-EF3D4462037F}" destId="{FCEAB1AE-D489-4FB7-B5C1-7EE0C226D967}" srcOrd="0" destOrd="0" presId="urn:microsoft.com/office/officeart/2005/8/layout/vList2"/>
    <dgm:cxn modelId="{2B7E7B96-DAA5-4A68-85F4-F506C529A1E8}" type="presParOf" srcId="{CDA2DACC-602E-4C31-98C9-28A81B8D796F}" destId="{9D7A6AB4-DB5B-4D63-B2CA-6D316E5B189C}" srcOrd="0" destOrd="0" presId="urn:microsoft.com/office/officeart/2005/8/layout/vList2"/>
    <dgm:cxn modelId="{7BFAE83D-6A18-48FE-8670-496D97AE1A4A}" type="presParOf" srcId="{CDA2DACC-602E-4C31-98C9-28A81B8D796F}" destId="{D77CF7B9-5E55-443B-A9D8-1A0407B545DD}" srcOrd="1" destOrd="0" presId="urn:microsoft.com/office/officeart/2005/8/layout/vList2"/>
    <dgm:cxn modelId="{7BD25E0B-77A0-45B3-9DDD-1E6AAD1E3E0B}" type="presParOf" srcId="{CDA2DACC-602E-4C31-98C9-28A81B8D796F}" destId="{FCEAB1AE-D489-4FB7-B5C1-7EE0C226D96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0AC4A-AE23-4004-8729-4F6D48A8ED54}">
      <dsp:nvSpPr>
        <dsp:cNvPr id="0" name=""/>
        <dsp:cNvSpPr/>
      </dsp:nvSpPr>
      <dsp:spPr>
        <a:xfrm>
          <a:off x="0" y="8662"/>
          <a:ext cx="583264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DANIŞMANLIK TEDBİR SÜRECİ</a:t>
          </a:r>
          <a:endParaRPr lang="en-US" sz="2300" kern="1200" dirty="0"/>
        </a:p>
      </dsp:txBody>
      <dsp:txXfrm>
        <a:off x="26930" y="35592"/>
        <a:ext cx="5778788" cy="497795"/>
      </dsp:txXfrm>
    </dsp:sp>
    <dsp:sp modelId="{30803588-4620-474D-B639-0C176DFD1321}">
      <dsp:nvSpPr>
        <dsp:cNvPr id="0" name=""/>
        <dsp:cNvSpPr/>
      </dsp:nvSpPr>
      <dsp:spPr>
        <a:xfrm>
          <a:off x="0" y="560317"/>
          <a:ext cx="5832648" cy="40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8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Çocuk, aile, bakmakla yükümlü kişi veya kişilerle ilgili bilgiler ve dosya bilgileri toplanarak </a:t>
          </a:r>
          <a:r>
            <a:rPr lang="tr-TR" sz="1800" kern="1200"/>
            <a:t> </a:t>
          </a:r>
          <a:r>
            <a:rPr lang="en-US" sz="1800" kern="1200"/>
            <a:t>incelenir.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Çocuk, aile bakmakla yükümlü kişi veya kişiler ile tanışılır.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Danışman görev ve sorumlulukları hakkında çocuğu, bakmakla yükümlü kişi veya kişileri bilgilendirir.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Sorunun </a:t>
          </a:r>
          <a:r>
            <a:rPr lang="tr-TR" sz="1800" kern="1200"/>
            <a:t> </a:t>
          </a:r>
          <a:r>
            <a:rPr lang="en-US" sz="1800" kern="1200"/>
            <a:t>tarafları olabilecek </a:t>
          </a:r>
          <a:r>
            <a:rPr lang="tr-TR" sz="1800" kern="1200"/>
            <a:t> </a:t>
          </a:r>
          <a:r>
            <a:rPr lang="en-US" sz="1800" kern="1200"/>
            <a:t>aile, öğretmen, idareci ve bunun gibi kimselerle görüşülerek problemin sınırları belirlenir.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Çocuğa ve aileye mahkeme kararı ve yükümlülüklerinin tanımı, uymama halinde ve devamının kesilmesinde sonuçları ile aileye çocuğu ile ilgili sorumlukları anlatılır.</a:t>
          </a:r>
        </a:p>
      </dsp:txBody>
      <dsp:txXfrm>
        <a:off x="0" y="560317"/>
        <a:ext cx="5832648" cy="4094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99ED7-F556-45CB-8C4A-992EA81A34D3}">
      <dsp:nvSpPr>
        <dsp:cNvPr id="0" name=""/>
        <dsp:cNvSpPr/>
      </dsp:nvSpPr>
      <dsp:spPr>
        <a:xfrm>
          <a:off x="939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87CA3F-F76D-4E8E-880C-9B9A81C3176E}">
      <dsp:nvSpPr>
        <dsp:cNvPr id="0" name=""/>
        <dsp:cNvSpPr/>
      </dsp:nvSpPr>
      <dsp:spPr>
        <a:xfrm>
          <a:off x="367485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Toplanılan bilgiler doğrultusunda Çocuk Tanıma Formu doldurulur. </a:t>
          </a:r>
          <a:r>
            <a:rPr lang="tr-TR" sz="1600" b="1" i="1" kern="1200"/>
            <a:t>(Danışmanlık tedbiri uygulamaları el kitabı sayfa 76.)</a:t>
          </a:r>
          <a:r>
            <a:rPr lang="tr-TR" sz="1600" kern="1200"/>
            <a:t>Bu form öğrenci görüşme dosyasına koyulur, mahkemeye göndermeye gerek yoktur.</a:t>
          </a:r>
          <a:endParaRPr lang="en-US" sz="1600" kern="1200"/>
        </a:p>
      </dsp:txBody>
      <dsp:txXfrm>
        <a:off x="428840" y="669057"/>
        <a:ext cx="3176201" cy="1972098"/>
      </dsp:txXfrm>
    </dsp:sp>
    <dsp:sp modelId="{EF1B01FF-2D8E-458F-BFC4-D98179D51850}">
      <dsp:nvSpPr>
        <dsp:cNvPr id="0" name=""/>
        <dsp:cNvSpPr/>
      </dsp:nvSpPr>
      <dsp:spPr>
        <a:xfrm>
          <a:off x="4032942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44383A-5BCD-4D56-875D-A7BF9457E0B8}">
      <dsp:nvSpPr>
        <dsp:cNvPr id="0" name=""/>
        <dsp:cNvSpPr/>
      </dsp:nvSpPr>
      <dsp:spPr>
        <a:xfrm>
          <a:off x="4399488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Danışmanlık tedbir kararı danışmana tebliğ edildikten 10 işgünü içerisinde </a:t>
          </a:r>
          <a:r>
            <a:rPr lang="tr-TR" sz="1600" b="1" kern="1200"/>
            <a:t>Koruyucu Destekleyici Tedbir Kararları Uygulama Planı hazırlanır. </a:t>
          </a:r>
          <a:r>
            <a:rPr lang="tr-TR" sz="1600" b="1" i="1" kern="1200"/>
            <a:t>(Danışmanlık tedbiri uygulamaları el kitabı sayfa 84.)</a:t>
          </a:r>
          <a:endParaRPr lang="en-US" sz="1600" kern="1200"/>
        </a:p>
      </dsp:txBody>
      <dsp:txXfrm>
        <a:off x="4460843" y="669057"/>
        <a:ext cx="3176201" cy="1972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C08E1-46A6-49B0-8AE6-C2AD5573B64B}">
      <dsp:nvSpPr>
        <dsp:cNvPr id="0" name=""/>
        <dsp:cNvSpPr/>
      </dsp:nvSpPr>
      <dsp:spPr>
        <a:xfrm>
          <a:off x="0" y="861696"/>
          <a:ext cx="5124159" cy="975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73676-B1EC-4D4A-A75C-2DD110E90352}">
      <dsp:nvSpPr>
        <dsp:cNvPr id="0" name=""/>
        <dsp:cNvSpPr/>
      </dsp:nvSpPr>
      <dsp:spPr>
        <a:xfrm>
          <a:off x="29506" y="883643"/>
          <a:ext cx="53648" cy="536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6A48E-9F92-454F-B373-4E61E6995548}">
      <dsp:nvSpPr>
        <dsp:cNvPr id="0" name=""/>
        <dsp:cNvSpPr/>
      </dsp:nvSpPr>
      <dsp:spPr>
        <a:xfrm>
          <a:off x="112661" y="861696"/>
          <a:ext cx="4717745" cy="157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Uygulama planı doğrultusunda üçer aylık periyotlarla sürecin değerlendirilmesine ve varsa tedbirin değiştirilmesine ilişkin öneriyi de içeren rapor; Yönetmeliğin 18. maddesinde belirtilen usule göre mahkeme veya çocuk hakimi tarafından, incelet</a:t>
          </a:r>
          <a:r>
            <a:rPr lang="tr-TR" sz="1400" kern="1200"/>
            <a:t>t</a:t>
          </a:r>
          <a:r>
            <a:rPr lang="en-US" sz="1400" kern="1200"/>
            <a:t>irilmek üzere </a:t>
          </a:r>
          <a:r>
            <a:rPr lang="tr-TR" sz="1400" kern="1200"/>
            <a:t>,</a:t>
          </a:r>
          <a:r>
            <a:rPr lang="en-US" sz="1400" kern="1200"/>
            <a:t>mahkemeye ulaştırılır. </a:t>
          </a:r>
        </a:p>
      </dsp:txBody>
      <dsp:txXfrm>
        <a:off x="112661" y="861696"/>
        <a:ext cx="4717745" cy="1579433"/>
      </dsp:txXfrm>
    </dsp:sp>
    <dsp:sp modelId="{B8F85DD0-28D8-4F1A-9F79-A4C0CAC1CF50}">
      <dsp:nvSpPr>
        <dsp:cNvPr id="0" name=""/>
        <dsp:cNvSpPr/>
      </dsp:nvSpPr>
      <dsp:spPr>
        <a:xfrm>
          <a:off x="0" y="2823649"/>
          <a:ext cx="5124159" cy="975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8F680-4B28-488E-B53B-2EA51B4DED30}">
      <dsp:nvSpPr>
        <dsp:cNvPr id="0" name=""/>
        <dsp:cNvSpPr/>
      </dsp:nvSpPr>
      <dsp:spPr>
        <a:xfrm>
          <a:off x="29506" y="2845596"/>
          <a:ext cx="53648" cy="536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A6A48-E7F3-4A8A-9F25-E22671719587}">
      <dsp:nvSpPr>
        <dsp:cNvPr id="0" name=""/>
        <dsp:cNvSpPr/>
      </dsp:nvSpPr>
      <dsp:spPr>
        <a:xfrm>
          <a:off x="112661" y="2823649"/>
          <a:ext cx="4717745" cy="157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( </a:t>
          </a:r>
          <a:r>
            <a:rPr lang="tr-TR" sz="1400" b="1" i="1" kern="1200"/>
            <a:t>Danışmanlık Tedbiri Çalışmalarını ve Etkilerini Değerlendirme Süreç Raporu Formu-Danışmanlık tedbiri uygulamaları el kitabı sayfa 87 </a:t>
          </a:r>
          <a:r>
            <a:rPr lang="tr-TR" sz="1400" i="1" kern="1200"/>
            <a:t>)</a:t>
          </a:r>
          <a:endParaRPr lang="en-US" sz="1400" kern="1200"/>
        </a:p>
      </dsp:txBody>
      <dsp:txXfrm>
        <a:off x="112661" y="2823649"/>
        <a:ext cx="4717745" cy="1579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A6AB4-DB5B-4D63-B2CA-6D316E5B189C}">
      <dsp:nvSpPr>
        <dsp:cNvPr id="0" name=""/>
        <dsp:cNvSpPr/>
      </dsp:nvSpPr>
      <dsp:spPr>
        <a:xfrm>
          <a:off x="0" y="22389"/>
          <a:ext cx="5124159" cy="2574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Danışmanlık hizmeti, danışmanın, bu tedbirde istenen amaca ulaşıldığına dair raporu üzerine mahkeme veya çocuk hakiminin vereceği kararla sona erer. </a:t>
          </a:r>
        </a:p>
      </dsp:txBody>
      <dsp:txXfrm>
        <a:off x="125652" y="148041"/>
        <a:ext cx="4872855" cy="2322696"/>
      </dsp:txXfrm>
    </dsp:sp>
    <dsp:sp modelId="{FCEAB1AE-D489-4FB7-B5C1-7EE0C226D967}">
      <dsp:nvSpPr>
        <dsp:cNvPr id="0" name=""/>
        <dsp:cNvSpPr/>
      </dsp:nvSpPr>
      <dsp:spPr>
        <a:xfrm>
          <a:off x="0" y="2668389"/>
          <a:ext cx="5124159" cy="2574000"/>
        </a:xfrm>
        <a:prstGeom prst="roundRect">
          <a:avLst/>
        </a:prstGeom>
        <a:gradFill rotWithShape="0">
          <a:gsLst>
            <a:gs pos="0">
              <a:schemeClr val="accent2">
                <a:hueOff val="893727"/>
                <a:satOff val="-19162"/>
                <a:lumOff val="-7451"/>
                <a:alphaOff val="0"/>
                <a:tint val="96000"/>
                <a:lumMod val="104000"/>
              </a:schemeClr>
            </a:gs>
            <a:gs pos="100000">
              <a:schemeClr val="accent2">
                <a:hueOff val="893727"/>
                <a:satOff val="-19162"/>
                <a:lumOff val="-745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Tüm bu süreçler tedbiri yerine getirmekle yükümlü kurumların sorumluluğundadır. </a:t>
          </a:r>
        </a:p>
      </dsp:txBody>
      <dsp:txXfrm>
        <a:off x="125652" y="2794041"/>
        <a:ext cx="4872855" cy="232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0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1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473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7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127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01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432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82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1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5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47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80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4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2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36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10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B7F-FD58-47CD-94F4-4120CE205AD5}" type="datetimeFigureOut">
              <a:rPr lang="tr-TR" smtClean="0"/>
              <a:pPr/>
              <a:t>19.10.2023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E7BD75-5485-40DB-99C4-0EF935D0AF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8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46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Resim 4" descr="metin, logo, yazı tipi, simge, sembol içeren bir resim&#10;&#10;Açıklama otomatik olarak oluşturuldu">
            <a:extLst>
              <a:ext uri="{FF2B5EF4-FFF2-40B4-BE49-F238E27FC236}">
                <a16:creationId xmlns:a16="http://schemas.microsoft.com/office/drawing/2014/main" id="{12D4C07A-CB76-02ED-FA39-6D9229AE9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5" y="1317462"/>
            <a:ext cx="4230377" cy="423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6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DANIŞMANLIK TEDBİR SÜRECİ</a:t>
            </a:r>
            <a:br>
              <a:rPr lang="en-US" sz="1800" b="1">
                <a:solidFill>
                  <a:schemeClr val="bg1"/>
                </a:solidFill>
              </a:rPr>
            </a:br>
            <a:endParaRPr lang="tr-TR" sz="1800">
              <a:solidFill>
                <a:schemeClr val="bg1"/>
              </a:solidFill>
            </a:endParaRPr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2 İçerik Yer Tutucusu">
            <a:extLst>
              <a:ext uri="{FF2B5EF4-FFF2-40B4-BE49-F238E27FC236}">
                <a16:creationId xmlns:a16="http://schemas.microsoft.com/office/drawing/2014/main" id="{CAEB3B9F-8B74-C891-4BF5-01ED4DE6A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23036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tr-TR" sz="1800">
                <a:solidFill>
                  <a:schemeClr val="bg1"/>
                </a:solidFill>
              </a:rPr>
              <a:t> </a:t>
            </a:r>
            <a:r>
              <a:rPr lang="en-US" sz="1800" b="1">
                <a:solidFill>
                  <a:schemeClr val="bg1"/>
                </a:solidFill>
              </a:rPr>
              <a:t>DANIŞMANLIK TEDBİR SÜRECİ</a:t>
            </a:r>
            <a:br>
              <a:rPr lang="en-US" sz="1800" b="1">
                <a:solidFill>
                  <a:schemeClr val="bg1"/>
                </a:solidFill>
              </a:rPr>
            </a:br>
            <a:endParaRPr lang="tr-TR" sz="18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43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dirty="0"/>
              <a:t>Ailenin gelmemesi, çocuğun gelmesinin sağlanmaması ya da engellenmesi durumunda ise TCK </a:t>
            </a:r>
            <a:r>
              <a:rPr lang="tr-TR" dirty="0" err="1"/>
              <a:t>nın</a:t>
            </a:r>
            <a:r>
              <a:rPr lang="tr-TR" dirty="0"/>
              <a:t> 233 maddesindeki aile hukukundan doğan yükümlülüklerin ihlali kapsamında aile hakkında suç duyurusunda bulunularak çocuğun ve ailenin katılımı sağlanabilir. Suç duyurusu uygulayıcı kurum ya da mahkeme tarafından resen yapılabilir.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tx2">
              <a:lumMod val="90000"/>
              <a:alpha val="7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79817" y="1159566"/>
            <a:ext cx="2747204" cy="4568264"/>
          </a:xfrm>
        </p:spPr>
        <p:txBody>
          <a:bodyPr anchor="ctr">
            <a:normAutofit/>
          </a:bodyPr>
          <a:lstStyle/>
          <a:p>
            <a:r>
              <a:rPr lang="en-US" sz="2800" b="1">
                <a:solidFill>
                  <a:schemeClr val="bg1">
                    <a:lumMod val="95000"/>
                    <a:lumOff val="5000"/>
                  </a:schemeClr>
                </a:solidFill>
              </a:rPr>
              <a:t>DANIŞMANLIK TEDBİR SÜRECİ</a:t>
            </a:r>
            <a:br>
              <a:rPr lang="en-US" sz="2800" b="1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tr-TR" sz="280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5670183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7982" y="1286934"/>
            <a:ext cx="3969327" cy="42841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>
                <a:solidFill>
                  <a:srgbClr val="FFFFFF"/>
                </a:solidFill>
              </a:rPr>
              <a:t>Danışmanlık hizmeti verilirken danışmanın güvenliği tehlikedeyse mahkemeden ve kolluktan destek  talep edilebilir.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DANIŞMANLIK TEDBİR SÜRECİ</a:t>
            </a:r>
            <a:br>
              <a:rPr lang="en-US" sz="1800" b="1">
                <a:solidFill>
                  <a:schemeClr val="bg1"/>
                </a:solidFill>
              </a:rPr>
            </a:br>
            <a:endParaRPr lang="tr-TR" sz="1800">
              <a:solidFill>
                <a:schemeClr val="bg1"/>
              </a:solidFill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/>
              <a:t>Sonuç raporları hazırlanarak ilgili mahkemeye il/ilçe Milli Eğitim müdürlüğü aracılığıyla kapalı zarf içinde gönderimi sağlanır. Zarfın üzerine kırmızı renkte </a:t>
            </a:r>
            <a:r>
              <a:rPr lang="tr-TR" b="1"/>
              <a:t>‘’gizlidir’’ ibaresi  eklenebilir.</a:t>
            </a:r>
          </a:p>
          <a:p>
            <a:pPr>
              <a:buFont typeface="Wingdings" pitchFamily="2" charset="2"/>
              <a:buChar char="ü"/>
            </a:pPr>
            <a:r>
              <a:rPr lang="tr-TR"/>
              <a:t>Danışmanlık tedbiri süreci boyunca mahkeme, il/ilçe Milli Eğitim müdürlüklerine gönderilen ara ve sonuç raporlarının bir nüshası alınarak </a:t>
            </a:r>
            <a:r>
              <a:rPr lang="tr-TR" b="1"/>
              <a:t>mutlaka okuldaki görüşme dosyasına eklenmelidir.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C85234-2815-43E0-B6D4-85768D072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20C834-9D29-48AC-A91B-934900769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73664" y="228600"/>
            <a:ext cx="2138628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7276475-4AA2-49BE-AC37-C54F8F88F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9BD2472-4721-46D7-9E28-C57E06EA7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FC4CBE8-76C4-411F-8B9C-2ECC0AD84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7C14349-849D-4732-B91C-5D08257B7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592B5A4-A197-4E19-8F85-3C52EC898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0712CB6-0CDF-428B-BAD1-07EA1AC68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DE68759-CC9D-487D-BD1C-346D8E696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E6BEA2D-6BDB-4D13-8400-EA48D0D9D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B404E8B-9F1E-46FF-A871-73DD1D5BD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02ECB5FB-3D55-4049-BE34-409E695D56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93DC0E9-E61E-4657-8163-94992BF222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729A208-2B8A-49CB-A1D8-7B76821E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6E08E07-5618-4A92-AEEC-3091E3780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60794" y="-786"/>
            <a:ext cx="176750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D15C806C-4F60-4B97-B21C-D5CB43968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3D774D9C-4224-46FD-BEAD-0A49CC88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AF5C1558-FA8A-4146-9015-B70BD70AF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34F605C-EBB6-4EBE-B9A2-587FE0E30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079F38C-5941-4C49-96B9-4FD2A706A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0047C1C-5410-427D-881C-0882A5759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15A4A584-B446-485D-B913-BD193A87B6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69C5EDF0-3CA0-476C-A5C7-E22D79741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D7D7B886-8B64-4529-A910-B50806D51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65E6865E-28BC-4418-9BD9-4AE29CE8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FD8FC825-C6BF-4406-BC65-55FFD5BBF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5A5FE50F-24A9-4AFD-AF1E-FBA45FD4E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94640" y="624110"/>
            <a:ext cx="5133819" cy="1280890"/>
          </a:xfrm>
        </p:spPr>
        <p:txBody>
          <a:bodyPr>
            <a:normAutofit/>
          </a:bodyPr>
          <a:lstStyle/>
          <a:p>
            <a:r>
              <a:rPr lang="tr-TR"/>
              <a:t>Tedbirin uygulanması şu hallerde son bulur</a:t>
            </a:r>
          </a:p>
        </p:txBody>
      </p:sp>
      <p:pic>
        <p:nvPicPr>
          <p:cNvPr id="5" name="Picture 4" descr="Yapboz parçaları">
            <a:extLst>
              <a:ext uri="{FF2B5EF4-FFF2-40B4-BE49-F238E27FC236}">
                <a16:creationId xmlns:a16="http://schemas.microsoft.com/office/drawing/2014/main" id="{1D8C4567-BAA4-497D-C80B-018210C97A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16" r="36299"/>
          <a:stretch/>
        </p:blipFill>
        <p:spPr>
          <a:xfrm>
            <a:off x="-1165" y="1730"/>
            <a:ext cx="2040407" cy="6858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26D9C90-73C9-40EA-869D-5EB849F5F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3724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44779D36-BCBC-4639-8333-249431E2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037240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92500" y="2133600"/>
            <a:ext cx="5135958" cy="3777622"/>
          </a:xfrm>
        </p:spPr>
        <p:txBody>
          <a:bodyPr>
            <a:normAutofit/>
          </a:bodyPr>
          <a:lstStyle/>
          <a:p>
            <a:r>
              <a:rPr lang="tr-TR" dirty="0"/>
              <a:t>18 Yaşını doldurmasıyla kendiliğinden sona erer.Ancak hakim eğitim ve öğretime devam edebilmesi için rızasını almak suretiyle bir süre daha devam etmesine karar verebilir.</a:t>
            </a:r>
          </a:p>
          <a:p>
            <a:r>
              <a:rPr lang="tr-TR" dirty="0"/>
              <a:t>Tedbirin Amacına Ulaşmasıyla.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1B860BB-F934-4DE1-A930-090DD47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90" name="Freeform 11">
              <a:extLst>
                <a:ext uri="{FF2B5EF4-FFF2-40B4-BE49-F238E27FC236}">
                  <a16:creationId xmlns:a16="http://schemas.microsoft.com/office/drawing/2014/main" id="{61927C55-8047-466F-9FE4-B42D3D1AF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1" name="Freeform 12">
              <a:extLst>
                <a:ext uri="{FF2B5EF4-FFF2-40B4-BE49-F238E27FC236}">
                  <a16:creationId xmlns:a16="http://schemas.microsoft.com/office/drawing/2014/main" id="{E914D83D-75AE-426B-90AC-E37CBA2BD7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2" name="Freeform 13">
              <a:extLst>
                <a:ext uri="{FF2B5EF4-FFF2-40B4-BE49-F238E27FC236}">
                  <a16:creationId xmlns:a16="http://schemas.microsoft.com/office/drawing/2014/main" id="{DDB740D6-20EA-4164-9EDB-243B210E8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3" name="Freeform 14">
              <a:extLst>
                <a:ext uri="{FF2B5EF4-FFF2-40B4-BE49-F238E27FC236}">
                  <a16:creationId xmlns:a16="http://schemas.microsoft.com/office/drawing/2014/main" id="{0843EF7D-8FF7-4B1B-810B-AA92D132E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4" name="Freeform 15">
              <a:extLst>
                <a:ext uri="{FF2B5EF4-FFF2-40B4-BE49-F238E27FC236}">
                  <a16:creationId xmlns:a16="http://schemas.microsoft.com/office/drawing/2014/main" id="{F995A1BF-26D5-42BA-83D6-B74B0793A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5" name="Freeform 16">
              <a:extLst>
                <a:ext uri="{FF2B5EF4-FFF2-40B4-BE49-F238E27FC236}">
                  <a16:creationId xmlns:a16="http://schemas.microsoft.com/office/drawing/2014/main" id="{706BB22B-358C-43E3-A01E-2CCD2EFD4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6" name="Freeform 17">
              <a:extLst>
                <a:ext uri="{FF2B5EF4-FFF2-40B4-BE49-F238E27FC236}">
                  <a16:creationId xmlns:a16="http://schemas.microsoft.com/office/drawing/2014/main" id="{09828090-C04F-4B25-BD86-CE7A94A34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7" name="Freeform 18">
              <a:extLst>
                <a:ext uri="{FF2B5EF4-FFF2-40B4-BE49-F238E27FC236}">
                  <a16:creationId xmlns:a16="http://schemas.microsoft.com/office/drawing/2014/main" id="{B062093C-CFDD-4759-8CD6-EB2CCD1DB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8" name="Freeform 19">
              <a:extLst>
                <a:ext uri="{FF2B5EF4-FFF2-40B4-BE49-F238E27FC236}">
                  <a16:creationId xmlns:a16="http://schemas.microsoft.com/office/drawing/2014/main" id="{FB33C2A8-7609-427D-BC55-13F956201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9" name="Freeform 20">
              <a:extLst>
                <a:ext uri="{FF2B5EF4-FFF2-40B4-BE49-F238E27FC236}">
                  <a16:creationId xmlns:a16="http://schemas.microsoft.com/office/drawing/2014/main" id="{9FF51B36-24F3-42B4-9ACD-2B83F4B57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0" name="Freeform 21">
              <a:extLst>
                <a:ext uri="{FF2B5EF4-FFF2-40B4-BE49-F238E27FC236}">
                  <a16:creationId xmlns:a16="http://schemas.microsoft.com/office/drawing/2014/main" id="{6EBCB31E-7CBF-45FC-B7A3-7FE8E8C8A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1" name="Freeform 22">
              <a:extLst>
                <a:ext uri="{FF2B5EF4-FFF2-40B4-BE49-F238E27FC236}">
                  <a16:creationId xmlns:a16="http://schemas.microsoft.com/office/drawing/2014/main" id="{404CB86A-82A5-40B9-8D4B-159ED1A3C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D17BCFA-C80F-4670-B8B9-034B5B1C8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32"/>
            <a:ext cx="1767505" cy="6853285"/>
            <a:chOff x="6627813" y="195454"/>
            <a:chExt cx="1952625" cy="5678297"/>
          </a:xfrm>
        </p:grpSpPr>
        <p:sp>
          <p:nvSpPr>
            <p:cNvPr id="204" name="Freeform 27">
              <a:extLst>
                <a:ext uri="{FF2B5EF4-FFF2-40B4-BE49-F238E27FC236}">
                  <a16:creationId xmlns:a16="http://schemas.microsoft.com/office/drawing/2014/main" id="{F705DA76-B301-4098-9966-310A00C31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5" name="Freeform 28">
              <a:extLst>
                <a:ext uri="{FF2B5EF4-FFF2-40B4-BE49-F238E27FC236}">
                  <a16:creationId xmlns:a16="http://schemas.microsoft.com/office/drawing/2014/main" id="{7484AECD-B027-45E9-8764-6E1A4A4A0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6" name="Freeform 29">
              <a:extLst>
                <a:ext uri="{FF2B5EF4-FFF2-40B4-BE49-F238E27FC236}">
                  <a16:creationId xmlns:a16="http://schemas.microsoft.com/office/drawing/2014/main" id="{CB341AF9-DEB1-42CB-8D1D-F262CFE46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7" name="Freeform 30">
              <a:extLst>
                <a:ext uri="{FF2B5EF4-FFF2-40B4-BE49-F238E27FC236}">
                  <a16:creationId xmlns:a16="http://schemas.microsoft.com/office/drawing/2014/main" id="{1C7213C3-CCDC-48BD-BF51-7AB8EE57A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8" name="Freeform 31">
              <a:extLst>
                <a:ext uri="{FF2B5EF4-FFF2-40B4-BE49-F238E27FC236}">
                  <a16:creationId xmlns:a16="http://schemas.microsoft.com/office/drawing/2014/main" id="{7568F4E5-84C7-4F79-A40F-AC4885CB6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9" name="Freeform 32">
              <a:extLst>
                <a:ext uri="{FF2B5EF4-FFF2-40B4-BE49-F238E27FC236}">
                  <a16:creationId xmlns:a16="http://schemas.microsoft.com/office/drawing/2014/main" id="{81654B91-DAE7-4763-8F60-7A35727C2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0" name="Freeform 33">
              <a:extLst>
                <a:ext uri="{FF2B5EF4-FFF2-40B4-BE49-F238E27FC236}">
                  <a16:creationId xmlns:a16="http://schemas.microsoft.com/office/drawing/2014/main" id="{E9C665F1-5409-4590-AA69-79EABC1E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1" name="Freeform 34">
              <a:extLst>
                <a:ext uri="{FF2B5EF4-FFF2-40B4-BE49-F238E27FC236}">
                  <a16:creationId xmlns:a16="http://schemas.microsoft.com/office/drawing/2014/main" id="{C3192F7D-0C18-4DB2-A88B-EBF562748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2" name="Freeform 35">
              <a:extLst>
                <a:ext uri="{FF2B5EF4-FFF2-40B4-BE49-F238E27FC236}">
                  <a16:creationId xmlns:a16="http://schemas.microsoft.com/office/drawing/2014/main" id="{86BE4725-AC90-44AE-8B17-D13BA4BF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3" name="Freeform 36">
              <a:extLst>
                <a:ext uri="{FF2B5EF4-FFF2-40B4-BE49-F238E27FC236}">
                  <a16:creationId xmlns:a16="http://schemas.microsoft.com/office/drawing/2014/main" id="{2C0C171A-856F-4606-9D98-B5318639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4" name="Freeform 37">
              <a:extLst>
                <a:ext uri="{FF2B5EF4-FFF2-40B4-BE49-F238E27FC236}">
                  <a16:creationId xmlns:a16="http://schemas.microsoft.com/office/drawing/2014/main" id="{B6D57E3C-42A8-4054-B617-CE82DD8B7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5" name="Freeform 38">
              <a:extLst>
                <a:ext uri="{FF2B5EF4-FFF2-40B4-BE49-F238E27FC236}">
                  <a16:creationId xmlns:a16="http://schemas.microsoft.com/office/drawing/2014/main" id="{C0A815A3-B7C7-4090-88EA-DA48AE474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E2F7D72-C98C-4C79-88A4-1DD7AAE7B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19" name="Freeform 6">
            <a:extLst>
              <a:ext uri="{FF2B5EF4-FFF2-40B4-BE49-F238E27FC236}">
                <a16:creationId xmlns:a16="http://schemas.microsoft.com/office/drawing/2014/main" id="{C03B0394-07A3-4767-BDD5-04B2F3E6B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221" name="Rectangle 220">
            <a:extLst>
              <a:ext uri="{FF2B5EF4-FFF2-40B4-BE49-F238E27FC236}">
                <a16:creationId xmlns:a16="http://schemas.microsoft.com/office/drawing/2014/main" id="{63A14332-E6FE-439C-8CB0-F3EB67E17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3C87EA16-26FA-434E-9381-005BA5FE8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5655562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5208" y="967417"/>
            <a:ext cx="5006411" cy="266751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dirty="0">
                <a:solidFill>
                  <a:srgbClr val="FEFF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Danışmanlık tedbir kararı nedir</a:t>
            </a:r>
            <a:r>
              <a:rPr lang="tr-TR" sz="3500" dirty="0">
                <a:solidFill>
                  <a:srgbClr val="FEFF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?</a:t>
            </a:r>
            <a:endParaRPr lang="en-US" sz="3500" dirty="0">
              <a:solidFill>
                <a:srgbClr val="FEFF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25" name="Freeform 23">
            <a:extLst>
              <a:ext uri="{FF2B5EF4-FFF2-40B4-BE49-F238E27FC236}">
                <a16:creationId xmlns:a16="http://schemas.microsoft.com/office/drawing/2014/main" id="{54F20C33-0150-4D68-8B71-CBCF1FCAA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303002" cy="857047"/>
          </a:xfrm>
          <a:custGeom>
            <a:avLst/>
            <a:gdLst>
              <a:gd name="connsiteX0" fmla="*/ 0 w 8404003"/>
              <a:gd name="connsiteY0" fmla="*/ 0 h 857047"/>
              <a:gd name="connsiteX1" fmla="*/ 797860 w 8404003"/>
              <a:gd name="connsiteY1" fmla="*/ 0 h 857047"/>
              <a:gd name="connsiteX2" fmla="*/ 2482050 w 8404003"/>
              <a:gd name="connsiteY2" fmla="*/ 0 h 857047"/>
              <a:gd name="connsiteX3" fmla="*/ 3003610 w 8404003"/>
              <a:gd name="connsiteY3" fmla="*/ 0 h 857047"/>
              <a:gd name="connsiteX4" fmla="*/ 3219959 w 8404003"/>
              <a:gd name="connsiteY4" fmla="*/ 0 h 857047"/>
              <a:gd name="connsiteX5" fmla="*/ 3311869 w 8404003"/>
              <a:gd name="connsiteY5" fmla="*/ 0 h 857047"/>
              <a:gd name="connsiteX6" fmla="*/ 3326218 w 8404003"/>
              <a:gd name="connsiteY6" fmla="*/ 0 h 857047"/>
              <a:gd name="connsiteX7" fmla="*/ 3426656 w 8404003"/>
              <a:gd name="connsiteY7" fmla="*/ 0 h 857047"/>
              <a:gd name="connsiteX8" fmla="*/ 3516436 w 8404003"/>
              <a:gd name="connsiteY8" fmla="*/ 0 h 857047"/>
              <a:gd name="connsiteX9" fmla="*/ 3601649 w 8404003"/>
              <a:gd name="connsiteY9" fmla="*/ 0 h 857047"/>
              <a:gd name="connsiteX10" fmla="*/ 3699274 w 8404003"/>
              <a:gd name="connsiteY10" fmla="*/ 0 h 857047"/>
              <a:gd name="connsiteX11" fmla="*/ 3718421 w 8404003"/>
              <a:gd name="connsiteY11" fmla="*/ 0 h 857047"/>
              <a:gd name="connsiteX12" fmla="*/ 3910939 w 8404003"/>
              <a:gd name="connsiteY12" fmla="*/ 0 h 857047"/>
              <a:gd name="connsiteX13" fmla="*/ 3927053 w 8404003"/>
              <a:gd name="connsiteY13" fmla="*/ 0 h 857047"/>
              <a:gd name="connsiteX14" fmla="*/ 4198137 w 8404003"/>
              <a:gd name="connsiteY14" fmla="*/ 0 h 857047"/>
              <a:gd name="connsiteX15" fmla="*/ 4230161 w 8404003"/>
              <a:gd name="connsiteY15" fmla="*/ 0 h 857047"/>
              <a:gd name="connsiteX16" fmla="*/ 4245215 w 8404003"/>
              <a:gd name="connsiteY16" fmla="*/ 0 h 857047"/>
              <a:gd name="connsiteX17" fmla="*/ 4350592 w 8404003"/>
              <a:gd name="connsiteY17" fmla="*/ 0 h 857047"/>
              <a:gd name="connsiteX18" fmla="*/ 4357296 w 8404003"/>
              <a:gd name="connsiteY18" fmla="*/ 0 h 857047"/>
              <a:gd name="connsiteX19" fmla="*/ 4404222 w 8404003"/>
              <a:gd name="connsiteY19" fmla="*/ 0 h 857047"/>
              <a:gd name="connsiteX20" fmla="*/ 4531592 w 8404003"/>
              <a:gd name="connsiteY20" fmla="*/ 0 h 857047"/>
              <a:gd name="connsiteX21" fmla="*/ 4598953 w 8404003"/>
              <a:gd name="connsiteY21" fmla="*/ 0 h 857047"/>
              <a:gd name="connsiteX22" fmla="*/ 4779630 w 8404003"/>
              <a:gd name="connsiteY22" fmla="*/ 0 h 857047"/>
              <a:gd name="connsiteX23" fmla="*/ 5132321 w 8404003"/>
              <a:gd name="connsiteY23" fmla="*/ 0 h 857047"/>
              <a:gd name="connsiteX24" fmla="*/ 5141543 w 8404003"/>
              <a:gd name="connsiteY24" fmla="*/ 0 h 857047"/>
              <a:gd name="connsiteX25" fmla="*/ 5188556 w 8404003"/>
              <a:gd name="connsiteY25" fmla="*/ 0 h 857047"/>
              <a:gd name="connsiteX26" fmla="*/ 5206100 w 8404003"/>
              <a:gd name="connsiteY26" fmla="*/ 0 h 857047"/>
              <a:gd name="connsiteX27" fmla="*/ 5722554 w 8404003"/>
              <a:gd name="connsiteY27" fmla="*/ 0 h 857047"/>
              <a:gd name="connsiteX28" fmla="*/ 5732230 w 8404003"/>
              <a:gd name="connsiteY28" fmla="*/ 0 h 857047"/>
              <a:gd name="connsiteX29" fmla="*/ 5798594 w 8404003"/>
              <a:gd name="connsiteY29" fmla="*/ 0 h 857047"/>
              <a:gd name="connsiteX30" fmla="*/ 5799962 w 8404003"/>
              <a:gd name="connsiteY30" fmla="*/ 0 h 857047"/>
              <a:gd name="connsiteX31" fmla="*/ 6338565 w 8404003"/>
              <a:gd name="connsiteY31" fmla="*/ 0 h 857047"/>
              <a:gd name="connsiteX32" fmla="*/ 6649966 w 8404003"/>
              <a:gd name="connsiteY32" fmla="*/ 0 h 857047"/>
              <a:gd name="connsiteX33" fmla="*/ 6730668 w 8404003"/>
              <a:gd name="connsiteY33" fmla="*/ 0 h 857047"/>
              <a:gd name="connsiteX34" fmla="*/ 7178721 w 8404003"/>
              <a:gd name="connsiteY34" fmla="*/ 0 h 857047"/>
              <a:gd name="connsiteX35" fmla="*/ 7277889 w 8404003"/>
              <a:gd name="connsiteY35" fmla="*/ 0 h 857047"/>
              <a:gd name="connsiteX36" fmla="*/ 7782893 w 8404003"/>
              <a:gd name="connsiteY36" fmla="*/ 0 h 857047"/>
              <a:gd name="connsiteX37" fmla="*/ 8006080 w 8404003"/>
              <a:gd name="connsiteY37" fmla="*/ 0 h 857047"/>
              <a:gd name="connsiteX38" fmla="*/ 8030270 w 8404003"/>
              <a:gd name="connsiteY38" fmla="*/ 10516 h 857047"/>
              <a:gd name="connsiteX39" fmla="*/ 8035108 w 8404003"/>
              <a:gd name="connsiteY39" fmla="*/ 15774 h 857047"/>
              <a:gd name="connsiteX40" fmla="*/ 8393118 w 8404003"/>
              <a:gd name="connsiteY40" fmla="*/ 404863 h 857047"/>
              <a:gd name="connsiteX41" fmla="*/ 8393118 w 8404003"/>
              <a:gd name="connsiteY41" fmla="*/ 452185 h 857047"/>
              <a:gd name="connsiteX42" fmla="*/ 8035108 w 8404003"/>
              <a:gd name="connsiteY42" fmla="*/ 841273 h 857047"/>
              <a:gd name="connsiteX43" fmla="*/ 8030270 w 8404003"/>
              <a:gd name="connsiteY43" fmla="*/ 846531 h 857047"/>
              <a:gd name="connsiteX44" fmla="*/ 8006080 w 8404003"/>
              <a:gd name="connsiteY44" fmla="*/ 857047 h 857047"/>
              <a:gd name="connsiteX45" fmla="*/ 7889742 w 8404003"/>
              <a:gd name="connsiteY45" fmla="*/ 857047 h 857047"/>
              <a:gd name="connsiteX46" fmla="*/ 7782893 w 8404003"/>
              <a:gd name="connsiteY46" fmla="*/ 857047 h 857047"/>
              <a:gd name="connsiteX47" fmla="*/ 7776190 w 8404003"/>
              <a:gd name="connsiteY47" fmla="*/ 857047 h 857047"/>
              <a:gd name="connsiteX48" fmla="*/ 7730315 w 8404003"/>
              <a:gd name="connsiteY48" fmla="*/ 857047 h 857047"/>
              <a:gd name="connsiteX49" fmla="*/ 7729264 w 8404003"/>
              <a:gd name="connsiteY49" fmla="*/ 857047 h 857047"/>
              <a:gd name="connsiteX50" fmla="*/ 7601893 w 8404003"/>
              <a:gd name="connsiteY50" fmla="*/ 857047 h 857047"/>
              <a:gd name="connsiteX51" fmla="*/ 7467477 w 8404003"/>
              <a:gd name="connsiteY51" fmla="*/ 857047 h 857047"/>
              <a:gd name="connsiteX52" fmla="*/ 7353856 w 8404003"/>
              <a:gd name="connsiteY52" fmla="*/ 857047 h 857047"/>
              <a:gd name="connsiteX53" fmla="*/ 7075374 w 8404003"/>
              <a:gd name="connsiteY53" fmla="*/ 857047 h 857047"/>
              <a:gd name="connsiteX54" fmla="*/ 6944929 w 8404003"/>
              <a:gd name="connsiteY54" fmla="*/ 857047 h 857047"/>
              <a:gd name="connsiteX55" fmla="*/ 6528153 w 8404003"/>
              <a:gd name="connsiteY55" fmla="*/ 857047 h 857047"/>
              <a:gd name="connsiteX56" fmla="*/ 6334891 w 8404003"/>
              <a:gd name="connsiteY56" fmla="*/ 857047 h 857047"/>
              <a:gd name="connsiteX57" fmla="*/ 5799962 w 8404003"/>
              <a:gd name="connsiteY57" fmla="*/ 857047 h 857047"/>
              <a:gd name="connsiteX58" fmla="*/ 5722554 w 8404003"/>
              <a:gd name="connsiteY58" fmla="*/ 857047 h 857047"/>
              <a:gd name="connsiteX59" fmla="*/ 5648775 w 8404003"/>
              <a:gd name="connsiteY59" fmla="*/ 857047 h 857047"/>
              <a:gd name="connsiteX60" fmla="*/ 5483520 w 8404003"/>
              <a:gd name="connsiteY60" fmla="*/ 857047 h 857047"/>
              <a:gd name="connsiteX61" fmla="*/ 5473550 w 8404003"/>
              <a:gd name="connsiteY61" fmla="*/ 857047 h 857047"/>
              <a:gd name="connsiteX62" fmla="*/ 5132321 w 8404003"/>
              <a:gd name="connsiteY62" fmla="*/ 857047 h 857047"/>
              <a:gd name="connsiteX63" fmla="*/ 5047108 w 8404003"/>
              <a:gd name="connsiteY63" fmla="*/ 857047 h 857047"/>
              <a:gd name="connsiteX64" fmla="*/ 4954764 w 8404003"/>
              <a:gd name="connsiteY64" fmla="*/ 857047 h 857047"/>
              <a:gd name="connsiteX65" fmla="*/ 4930335 w 8404003"/>
              <a:gd name="connsiteY65" fmla="*/ 857047 h 857047"/>
              <a:gd name="connsiteX66" fmla="*/ 4450619 w 8404003"/>
              <a:gd name="connsiteY66" fmla="*/ 857047 h 857047"/>
              <a:gd name="connsiteX67" fmla="*/ 4350592 w 8404003"/>
              <a:gd name="connsiteY67" fmla="*/ 857047 h 857047"/>
              <a:gd name="connsiteX68" fmla="*/ 4335538 w 8404003"/>
              <a:gd name="connsiteY68" fmla="*/ 857047 h 857047"/>
              <a:gd name="connsiteX69" fmla="*/ 4230161 w 8404003"/>
              <a:gd name="connsiteY69" fmla="*/ 857047 h 857047"/>
              <a:gd name="connsiteX70" fmla="*/ 4215812 w 8404003"/>
              <a:gd name="connsiteY70" fmla="*/ 857047 h 857047"/>
              <a:gd name="connsiteX71" fmla="*/ 4115374 w 8404003"/>
              <a:gd name="connsiteY71" fmla="*/ 857047 h 857047"/>
              <a:gd name="connsiteX72" fmla="*/ 4049804 w 8404003"/>
              <a:gd name="connsiteY72" fmla="*/ 857047 h 857047"/>
              <a:gd name="connsiteX73" fmla="*/ 3842757 w 8404003"/>
              <a:gd name="connsiteY73" fmla="*/ 857047 h 857047"/>
              <a:gd name="connsiteX74" fmla="*/ 3614977 w 8404003"/>
              <a:gd name="connsiteY74" fmla="*/ 857047 h 857047"/>
              <a:gd name="connsiteX75" fmla="*/ 3516436 w 8404003"/>
              <a:gd name="connsiteY75" fmla="*/ 857047 h 857047"/>
              <a:gd name="connsiteX76" fmla="*/ 3452333 w 8404003"/>
              <a:gd name="connsiteY76" fmla="*/ 857047 h 857047"/>
              <a:gd name="connsiteX77" fmla="*/ 3311869 w 8404003"/>
              <a:gd name="connsiteY77" fmla="*/ 857047 h 857047"/>
              <a:gd name="connsiteX78" fmla="*/ 3300088 w 8404003"/>
              <a:gd name="connsiteY78" fmla="*/ 857047 h 857047"/>
              <a:gd name="connsiteX79" fmla="*/ 3272588 w 8404003"/>
              <a:gd name="connsiteY79" fmla="*/ 857047 h 857047"/>
              <a:gd name="connsiteX80" fmla="*/ 3179295 w 8404003"/>
              <a:gd name="connsiteY80" fmla="*/ 857047 h 857047"/>
              <a:gd name="connsiteX81" fmla="*/ 3003610 w 8404003"/>
              <a:gd name="connsiteY81" fmla="*/ 857047 h 857047"/>
              <a:gd name="connsiteX82" fmla="*/ 2997618 w 8404003"/>
              <a:gd name="connsiteY82" fmla="*/ 857047 h 857047"/>
              <a:gd name="connsiteX83" fmla="*/ 797860 w 8404003"/>
              <a:gd name="connsiteY83" fmla="*/ 857047 h 857047"/>
              <a:gd name="connsiteX84" fmla="*/ 0 w 8404003"/>
              <a:gd name="connsiteY84" fmla="*/ 857047 h 857047"/>
              <a:gd name="connsiteX85" fmla="*/ 0 w 8404003"/>
              <a:gd name="connsiteY85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8404003" h="857047">
                <a:moveTo>
                  <a:pt x="0" y="0"/>
                </a:moveTo>
                <a:cubicBezTo>
                  <a:pt x="0" y="0"/>
                  <a:pt x="0" y="0"/>
                  <a:pt x="797860" y="0"/>
                </a:cubicBezTo>
                <a:cubicBezTo>
                  <a:pt x="797860" y="0"/>
                  <a:pt x="797860" y="0"/>
                  <a:pt x="2482050" y="0"/>
                </a:cubicBezTo>
                <a:lnTo>
                  <a:pt x="3003610" y="0"/>
                </a:lnTo>
                <a:cubicBezTo>
                  <a:pt x="3003610" y="0"/>
                  <a:pt x="3003610" y="0"/>
                  <a:pt x="3219959" y="0"/>
                </a:cubicBezTo>
                <a:lnTo>
                  <a:pt x="3311869" y="0"/>
                </a:lnTo>
                <a:lnTo>
                  <a:pt x="3326218" y="0"/>
                </a:lnTo>
                <a:lnTo>
                  <a:pt x="3426656" y="0"/>
                </a:lnTo>
                <a:lnTo>
                  <a:pt x="3516436" y="0"/>
                </a:lnTo>
                <a:cubicBezTo>
                  <a:pt x="3516436" y="0"/>
                  <a:pt x="3516436" y="0"/>
                  <a:pt x="3601649" y="0"/>
                </a:cubicBezTo>
                <a:lnTo>
                  <a:pt x="3699274" y="0"/>
                </a:lnTo>
                <a:lnTo>
                  <a:pt x="3718421" y="0"/>
                </a:lnTo>
                <a:cubicBezTo>
                  <a:pt x="3768918" y="0"/>
                  <a:pt x="3832038" y="0"/>
                  <a:pt x="3910939" y="0"/>
                </a:cubicBezTo>
                <a:lnTo>
                  <a:pt x="3927053" y="0"/>
                </a:lnTo>
                <a:lnTo>
                  <a:pt x="4198137" y="0"/>
                </a:lnTo>
                <a:lnTo>
                  <a:pt x="4230161" y="0"/>
                </a:lnTo>
                <a:lnTo>
                  <a:pt x="4245215" y="0"/>
                </a:lnTo>
                <a:lnTo>
                  <a:pt x="4350592" y="0"/>
                </a:lnTo>
                <a:lnTo>
                  <a:pt x="4357296" y="0"/>
                </a:lnTo>
                <a:lnTo>
                  <a:pt x="4404222" y="0"/>
                </a:lnTo>
                <a:lnTo>
                  <a:pt x="4531592" y="0"/>
                </a:lnTo>
                <a:lnTo>
                  <a:pt x="4598953" y="0"/>
                </a:lnTo>
                <a:lnTo>
                  <a:pt x="4779630" y="0"/>
                </a:lnTo>
                <a:lnTo>
                  <a:pt x="5132321" y="0"/>
                </a:lnTo>
                <a:cubicBezTo>
                  <a:pt x="5132321" y="0"/>
                  <a:pt x="5132321" y="0"/>
                  <a:pt x="5141543" y="0"/>
                </a:cubicBezTo>
                <a:lnTo>
                  <a:pt x="5188556" y="0"/>
                </a:lnTo>
                <a:lnTo>
                  <a:pt x="5206100" y="0"/>
                </a:lnTo>
                <a:cubicBezTo>
                  <a:pt x="5279879" y="0"/>
                  <a:pt x="5427438" y="0"/>
                  <a:pt x="5722554" y="0"/>
                </a:cubicBezTo>
                <a:cubicBezTo>
                  <a:pt x="5722554" y="0"/>
                  <a:pt x="5722554" y="0"/>
                  <a:pt x="5732230" y="0"/>
                </a:cubicBezTo>
                <a:lnTo>
                  <a:pt x="5798594" y="0"/>
                </a:lnTo>
                <a:lnTo>
                  <a:pt x="5799962" y="0"/>
                </a:lnTo>
                <a:cubicBezTo>
                  <a:pt x="5799962" y="0"/>
                  <a:pt x="5799962" y="0"/>
                  <a:pt x="6338565" y="0"/>
                </a:cubicBezTo>
                <a:lnTo>
                  <a:pt x="6649966" y="0"/>
                </a:lnTo>
                <a:lnTo>
                  <a:pt x="6730668" y="0"/>
                </a:lnTo>
                <a:lnTo>
                  <a:pt x="7178721" y="0"/>
                </a:lnTo>
                <a:lnTo>
                  <a:pt x="7277889" y="0"/>
                </a:lnTo>
                <a:lnTo>
                  <a:pt x="7782893" y="0"/>
                </a:lnTo>
                <a:lnTo>
                  <a:pt x="8006080" y="0"/>
                </a:lnTo>
                <a:cubicBezTo>
                  <a:pt x="8015756" y="0"/>
                  <a:pt x="8025432" y="5258"/>
                  <a:pt x="8030270" y="10516"/>
                </a:cubicBezTo>
                <a:cubicBezTo>
                  <a:pt x="8030270" y="10516"/>
                  <a:pt x="8035108" y="10516"/>
                  <a:pt x="8035108" y="15774"/>
                </a:cubicBezTo>
                <a:cubicBezTo>
                  <a:pt x="8035108" y="15774"/>
                  <a:pt x="8035108" y="15774"/>
                  <a:pt x="8393118" y="404863"/>
                </a:cubicBezTo>
                <a:cubicBezTo>
                  <a:pt x="8407632" y="415379"/>
                  <a:pt x="8407632" y="436411"/>
                  <a:pt x="8393118" y="452185"/>
                </a:cubicBezTo>
                <a:cubicBezTo>
                  <a:pt x="8393118" y="452185"/>
                  <a:pt x="8393118" y="452185"/>
                  <a:pt x="8035108" y="841273"/>
                </a:cubicBezTo>
                <a:cubicBezTo>
                  <a:pt x="8035108" y="841273"/>
                  <a:pt x="8030270" y="841273"/>
                  <a:pt x="8030270" y="846531"/>
                </a:cubicBezTo>
                <a:cubicBezTo>
                  <a:pt x="8025432" y="851789"/>
                  <a:pt x="8015756" y="857047"/>
                  <a:pt x="8006080" y="857047"/>
                </a:cubicBezTo>
                <a:cubicBezTo>
                  <a:pt x="8006080" y="857047"/>
                  <a:pt x="8006080" y="857047"/>
                  <a:pt x="7889742" y="857047"/>
                </a:cubicBezTo>
                <a:lnTo>
                  <a:pt x="7782893" y="857047"/>
                </a:lnTo>
                <a:lnTo>
                  <a:pt x="7776190" y="857047"/>
                </a:lnTo>
                <a:lnTo>
                  <a:pt x="7730315" y="857047"/>
                </a:lnTo>
                <a:lnTo>
                  <a:pt x="7729264" y="857047"/>
                </a:lnTo>
                <a:lnTo>
                  <a:pt x="7601893" y="857047"/>
                </a:lnTo>
                <a:lnTo>
                  <a:pt x="7467477" y="857047"/>
                </a:lnTo>
                <a:lnTo>
                  <a:pt x="7353856" y="857047"/>
                </a:lnTo>
                <a:lnTo>
                  <a:pt x="7075374" y="857047"/>
                </a:lnTo>
                <a:lnTo>
                  <a:pt x="6944929" y="857047"/>
                </a:lnTo>
                <a:lnTo>
                  <a:pt x="6528153" y="857047"/>
                </a:lnTo>
                <a:lnTo>
                  <a:pt x="6334891" y="857047"/>
                </a:lnTo>
                <a:lnTo>
                  <a:pt x="5799962" y="857047"/>
                </a:lnTo>
                <a:cubicBezTo>
                  <a:pt x="5799962" y="857047"/>
                  <a:pt x="5799962" y="857047"/>
                  <a:pt x="5722554" y="857047"/>
                </a:cubicBezTo>
                <a:cubicBezTo>
                  <a:pt x="5722554" y="857047"/>
                  <a:pt x="5722554" y="857047"/>
                  <a:pt x="5648775" y="857047"/>
                </a:cubicBezTo>
                <a:lnTo>
                  <a:pt x="5483520" y="857047"/>
                </a:lnTo>
                <a:lnTo>
                  <a:pt x="5473550" y="857047"/>
                </a:lnTo>
                <a:cubicBezTo>
                  <a:pt x="5390548" y="857047"/>
                  <a:pt x="5279879" y="857047"/>
                  <a:pt x="5132321" y="857047"/>
                </a:cubicBezTo>
                <a:cubicBezTo>
                  <a:pt x="5132321" y="857047"/>
                  <a:pt x="5132321" y="857047"/>
                  <a:pt x="5047108" y="857047"/>
                </a:cubicBezTo>
                <a:lnTo>
                  <a:pt x="4954764" y="857047"/>
                </a:lnTo>
                <a:lnTo>
                  <a:pt x="4930335" y="857047"/>
                </a:lnTo>
                <a:cubicBezTo>
                  <a:pt x="4829342" y="857047"/>
                  <a:pt x="4677853" y="857047"/>
                  <a:pt x="4450619" y="857047"/>
                </a:cubicBezTo>
                <a:lnTo>
                  <a:pt x="4350592" y="857047"/>
                </a:lnTo>
                <a:lnTo>
                  <a:pt x="4335538" y="857047"/>
                </a:lnTo>
                <a:lnTo>
                  <a:pt x="4230161" y="857047"/>
                </a:lnTo>
                <a:lnTo>
                  <a:pt x="4215812" y="857047"/>
                </a:lnTo>
                <a:lnTo>
                  <a:pt x="4115374" y="857047"/>
                </a:lnTo>
                <a:lnTo>
                  <a:pt x="4049804" y="857047"/>
                </a:lnTo>
                <a:lnTo>
                  <a:pt x="3842757" y="857047"/>
                </a:lnTo>
                <a:lnTo>
                  <a:pt x="3614977" y="857047"/>
                </a:lnTo>
                <a:lnTo>
                  <a:pt x="3516436" y="857047"/>
                </a:lnTo>
                <a:cubicBezTo>
                  <a:pt x="3516436" y="857047"/>
                  <a:pt x="3516436" y="857047"/>
                  <a:pt x="3452333" y="857047"/>
                </a:cubicBezTo>
                <a:lnTo>
                  <a:pt x="3311869" y="857047"/>
                </a:lnTo>
                <a:lnTo>
                  <a:pt x="3300088" y="857047"/>
                </a:lnTo>
                <a:lnTo>
                  <a:pt x="3272588" y="857047"/>
                </a:lnTo>
                <a:lnTo>
                  <a:pt x="3179295" y="857047"/>
                </a:lnTo>
                <a:lnTo>
                  <a:pt x="3003610" y="857047"/>
                </a:lnTo>
                <a:lnTo>
                  <a:pt x="2997618" y="857047"/>
                </a:lnTo>
                <a:cubicBezTo>
                  <a:pt x="2683367" y="857047"/>
                  <a:pt x="2054864" y="857047"/>
                  <a:pt x="797860" y="857047"/>
                </a:cubicBezTo>
                <a:cubicBezTo>
                  <a:pt x="797860" y="857047"/>
                  <a:pt x="797860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body" idx="1"/>
          </p:nvPr>
        </p:nvSpPr>
        <p:spPr>
          <a:xfrm>
            <a:off x="405208" y="4878263"/>
            <a:ext cx="5019715" cy="10096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Korunmaya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ihtiyacı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suça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sürüklenen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hakkında mahkeme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hakim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tarafından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verilen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koruyucu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destekleyici tedbir türlerinden </a:t>
            </a:r>
            <a:r>
              <a:rPr lang="en-US" sz="16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en-US" sz="16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F813C44D-D669-1DAC-9457-BA14B9608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8189" y="2404401"/>
            <a:ext cx="2043182" cy="20431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32"/>
            <a:ext cx="176750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172B28B0-DC63-419A-B658-966AC66AD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Danışmanlık tedbir kararı </a:t>
            </a: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2872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Çocuğun ailesi yanında korunmasını sağlamak veya çocuk hakkında verilen tedbir karalarının uygulanması sırasında onu ve bakımından sorumlu olan kimseleri desteklemek ya da uygulanması muhtemel tedbirler hakkında bilgilendirmek amacıyla uygulanır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ED707311-035B-4774-53EF-F66E81C91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5614339"/>
              </p:ext>
            </p:extLst>
          </p:nvPr>
        </p:nvGraphicFramePr>
        <p:xfrm>
          <a:off x="2555776" y="1340768"/>
          <a:ext cx="5832648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040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E1A71F-2664-4E38-A47B-A6F74A66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5A2202-3CDB-4BEB-B357-591207B19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tr-TR" sz="2000" b="1">
                <a:solidFill>
                  <a:schemeClr val="bg1"/>
                </a:solidFill>
              </a:rPr>
            </a:br>
            <a:br>
              <a:rPr lang="tr-TR" sz="2000" b="1">
                <a:solidFill>
                  <a:schemeClr val="bg1"/>
                </a:solidFill>
              </a:rPr>
            </a:br>
            <a:r>
              <a:rPr lang="tr-TR" sz="2000" b="1">
                <a:solidFill>
                  <a:schemeClr val="bg1"/>
                </a:solidFill>
              </a:rPr>
              <a:t>           </a:t>
            </a:r>
            <a:r>
              <a:rPr lang="en-US" sz="2000" b="1">
                <a:solidFill>
                  <a:schemeClr val="bg1"/>
                </a:solidFill>
              </a:rPr>
              <a:t>DANIŞMANLIK TEDBİR SÜRECİ</a:t>
            </a:r>
            <a:br>
              <a:rPr lang="en-US" sz="2000" b="1">
                <a:solidFill>
                  <a:schemeClr val="bg1"/>
                </a:solidFill>
              </a:rPr>
            </a:br>
            <a:endParaRPr lang="tr-TR" sz="2000">
              <a:solidFill>
                <a:schemeClr val="bg1"/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AD441E9-6D75-456C-B0AE-40B2012E1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09FFD778-0502-7841-6544-49FB0BF81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81359"/>
              </p:ext>
            </p:extLst>
          </p:nvPr>
        </p:nvGraphicFramePr>
        <p:xfrm>
          <a:off x="720759" y="2930805"/>
          <a:ext cx="7699339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DANIŞMANLIK TEDBİR SÜRECİ</a:t>
            </a:r>
            <a:br>
              <a:rPr lang="en-US" b="1">
                <a:solidFill>
                  <a:schemeClr val="bg1"/>
                </a:solidFill>
              </a:rPr>
            </a:br>
            <a:endParaRPr lang="tr-TR"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2872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  Çocukla haftada en az bir kez 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  Aileyle iki  haftada bir kez görüşme planlanır.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  Gerektiğinde öğretmen ve ilgili kişilerle de görüşme planlanır. </a:t>
            </a:r>
          </a:p>
          <a:p>
            <a:pPr>
              <a:buFont typeface="Wingdings" pitchFamily="2" charset="2"/>
              <a:buChar char="ü"/>
            </a:pPr>
            <a:r>
              <a:rPr lang="tr-TR" b="1" dirty="0"/>
              <a:t> Çocukla en az 8 hafta, aile ile 4 hafta görüşme planlanır.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96802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8" y="-786"/>
            <a:ext cx="2242138" cy="6854040"/>
            <a:chOff x="6627813" y="194833"/>
            <a:chExt cx="1952625" cy="5678918"/>
          </a:xfrm>
          <a:solidFill>
            <a:schemeClr val="bg2">
              <a:alpha val="80000"/>
            </a:schemeClr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2792" y="1093380"/>
            <a:ext cx="2301136" cy="4671240"/>
          </a:xfrm>
        </p:spPr>
        <p:txBody>
          <a:bodyPr anchor="ctr">
            <a:normAutofit/>
          </a:bodyPr>
          <a:lstStyle/>
          <a:p>
            <a:pPr algn="r"/>
            <a:r>
              <a:rPr lang="en-US" sz="2300" b="1"/>
              <a:t>DANIŞMANLIK TEDBİR SÜRECİ</a:t>
            </a:r>
            <a:br>
              <a:rPr lang="en-US" sz="2300" b="1"/>
            </a:br>
            <a:endParaRPr lang="tr-TR" sz="2300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64131" y="1093380"/>
            <a:ext cx="4664328" cy="467925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  Hazırlanan plan ilgili mahkemeye , il/ilçe milli eğitim müdürlüğü aracılığıyla </a:t>
            </a:r>
            <a:r>
              <a:rPr lang="tr-TR" b="1" dirty="0"/>
              <a:t>kapalı zarf </a:t>
            </a:r>
            <a:r>
              <a:rPr lang="tr-TR" dirty="0"/>
              <a:t>içinde gönderilir</a:t>
            </a:r>
            <a:r>
              <a:rPr lang="tr-TR" b="1" dirty="0"/>
              <a:t>. Hazırladığımız planı hakim onayını beklemeden uygulayabiliriz.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CC583FC-3774-47D1-9A8B-E0DBA89CB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DDDC38-A59D-4C57-BEAA-01E57BD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13923" y="228600"/>
            <a:ext cx="2138628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7181E0D-4E2E-4CF7-83D6-6BF1884F2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E4039F-6250-4F1A-8B44-8211D95CB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27CE0F8-A859-4A25-8A2E-2F48B2D7F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D3B4413-99E7-41CB-BC1A-91CB93B73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AE9BA-21EA-413E-92D1-70B41D12F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A6962B4-B58E-4363-AE37-502AAB46F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CFEAE09-A4F7-4009-BBA4-E007F3FF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EC0F162-6193-4A0C-9667-DD7C8B4BD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AE69957-54B0-48E2-8BCD-EE01C7190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E3E384D-F4D8-4B3A-978C-EFEED16D3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DD5E8A-F260-4F93-94D6-AA109560A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B7CE38B-1EFC-4D54-BD22-F0E1C0ED2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4251A81-4530-41B5-B8FB-DC124AC02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07832" y="-786"/>
            <a:ext cx="176750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04F0C26-A940-4311-8A41-C69C075D7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72844B50-4A36-4E90-9BD1-7945BAF04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FFFF2F5F-4D06-40B4-AAF7-7BF88551B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2D84FDB-118B-42FD-8561-B383615D2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5B64B543-1195-4970-808B-156908D3B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1B6440B3-14CA-4B3F-AF89-7FEC0A224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47F34F74-6C9C-4D9D-B2D7-AF753BD44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4246517D-AB8F-4BEF-B5E5-7A8BC0DDE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0ACFBF4D-E487-4BD0-8BCA-2DB6DC046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DE6D3A-314E-4642-AEAF-54B822D4E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FEE0BBF7-C59B-4279-AFF5-28F6433B9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B2C1E620-478E-4DC2-A505-934657FF1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62322" y="624110"/>
            <a:ext cx="3766137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/>
              <a:t>DANIŞMANLIK TEDBİR SÜRECİ</a:t>
            </a:r>
            <a:br>
              <a:rPr lang="en-US" sz="2800" b="1"/>
            </a:br>
            <a:endParaRPr lang="tr-TR" sz="2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ECDF498-6F66-4565-9FB7-10767033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4278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E0779346-49CA-41C2-BD0A-62F2E1903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3484278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pic>
        <p:nvPicPr>
          <p:cNvPr id="5" name="Picture 4" descr="Kağıt ajandaya bir randevuyu kaydetme">
            <a:extLst>
              <a:ext uri="{FF2B5EF4-FFF2-40B4-BE49-F238E27FC236}">
                <a16:creationId xmlns:a16="http://schemas.microsoft.com/office/drawing/2014/main" id="{86BAFD5D-8B75-7600-8E40-115C144E56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965" b="-2"/>
          <a:stretch/>
        </p:blipFill>
        <p:spPr>
          <a:xfrm>
            <a:off x="-1166" y="1731"/>
            <a:ext cx="3496748" cy="6858000"/>
          </a:xfrm>
          <a:prstGeom prst="rect">
            <a:avLst/>
          </a:prstGeom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28643" y="2133600"/>
            <a:ext cx="3799814" cy="37776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Her görüşme için görüşme formu doldurulur.(</a:t>
            </a:r>
            <a:r>
              <a:rPr lang="tr-TR" b="1" dirty="0"/>
              <a:t>Mahkemeye gönderilmez dosyada tutulur</a:t>
            </a:r>
            <a:r>
              <a:rPr lang="tr-TR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Her görüşmede danışan ve veli imzası alınır.(Hazırladığınız plana tarih ve imza ekleyerek kendinize bir imza </a:t>
            </a:r>
            <a:r>
              <a:rPr lang="tr-TR" dirty="0" err="1"/>
              <a:t>sirküsü</a:t>
            </a:r>
            <a:r>
              <a:rPr lang="tr-TR" dirty="0"/>
              <a:t> oluşturabilirsiniz.)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DANIŞMANLIK TEDBİR SÜRECİ</a:t>
            </a:r>
            <a:br>
              <a:rPr lang="en-US" sz="1800" b="1">
                <a:solidFill>
                  <a:schemeClr val="bg1"/>
                </a:solidFill>
              </a:rPr>
            </a:br>
            <a:endParaRPr lang="tr-TR" sz="1800">
              <a:solidFill>
                <a:schemeClr val="bg1"/>
              </a:solidFill>
            </a:endParaRPr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tr-TR"/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2 İçerik Yer Tutucusu">
            <a:extLst>
              <a:ext uri="{FF2B5EF4-FFF2-40B4-BE49-F238E27FC236}">
                <a16:creationId xmlns:a16="http://schemas.microsoft.com/office/drawing/2014/main" id="{71F867B0-99CC-6E82-710D-E0BAE891FC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506635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374</TotalTime>
  <Words>569</Words>
  <Application>Microsoft Office PowerPoint</Application>
  <PresentationFormat>Ekran Gösterisi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Century Gothic</vt:lpstr>
      <vt:lpstr>Wingdings</vt:lpstr>
      <vt:lpstr>Wingdings 3</vt:lpstr>
      <vt:lpstr>Duman</vt:lpstr>
      <vt:lpstr>PowerPoint Sunusu</vt:lpstr>
      <vt:lpstr>Danışmanlık tedbir kararı nedir?</vt:lpstr>
      <vt:lpstr>Danışmanlık tedbir kararı </vt:lpstr>
      <vt:lpstr>PowerPoint Sunusu</vt:lpstr>
      <vt:lpstr>             DANIŞMANLIK TEDBİR SÜRECİ </vt:lpstr>
      <vt:lpstr>DANIŞMANLIK TEDBİR SÜRECİ </vt:lpstr>
      <vt:lpstr>DANIŞMANLIK TEDBİR SÜRECİ </vt:lpstr>
      <vt:lpstr>DANIŞMANLIK TEDBİR SÜRECİ </vt:lpstr>
      <vt:lpstr>DANIŞMANLIK TEDBİR SÜRECİ </vt:lpstr>
      <vt:lpstr>DANIŞMANLIK TEDBİR SÜRECİ </vt:lpstr>
      <vt:lpstr> DANIŞMANLIK TEDBİR SÜRECİ </vt:lpstr>
      <vt:lpstr>DANIŞMANLIK TEDBİR SÜRECİ </vt:lpstr>
      <vt:lpstr>DANIŞMANLIK TEDBİR SÜRECİ </vt:lpstr>
      <vt:lpstr>Tedbirin uygulanması şu hallerde son bulur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Danışmanlık tedbir kararı nedir</dc:title>
  <dc:creator>pc</dc:creator>
  <cp:lastModifiedBy>Metin Güçlü</cp:lastModifiedBy>
  <cp:revision>23</cp:revision>
  <dcterms:created xsi:type="dcterms:W3CDTF">2023-10-16T11:36:58Z</dcterms:created>
  <dcterms:modified xsi:type="dcterms:W3CDTF">2023-10-19T08:15:25Z</dcterms:modified>
</cp:coreProperties>
</file>