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3" r:id="rId4"/>
    <p:sldId id="264" r:id="rId5"/>
    <p:sldId id="267" r:id="rId6"/>
    <p:sldId id="265" r:id="rId7"/>
    <p:sldId id="266" r:id="rId8"/>
    <p:sldId id="258" r:id="rId9"/>
    <p:sldId id="274" r:id="rId10"/>
    <p:sldId id="276" r:id="rId11"/>
    <p:sldId id="277" r:id="rId12"/>
    <p:sldId id="278" r:id="rId13"/>
    <p:sldId id="269" r:id="rId14"/>
    <p:sldId id="270" r:id="rId15"/>
    <p:sldId id="271" r:id="rId16"/>
    <p:sldId id="272" r:id="rId17"/>
    <p:sldId id="273" r:id="rId18"/>
    <p:sldId id="260" r:id="rId19"/>
    <p:sldId id="261" r:id="rId20"/>
    <p:sldId id="2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snapToGrid="0">
      <p:cViewPr varScale="1">
        <p:scale>
          <a:sx n="65" d="100"/>
          <a:sy n="65" d="100"/>
        </p:scale>
        <p:origin x="90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B0B9C-4A35-468B-9F1C-52DA72E1F51B}"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4BECC31-19FC-4D35-A654-ACCE983D19FD}">
      <dgm:prSet/>
      <dgm:spPr/>
      <dgm:t>
        <a:bodyPr/>
        <a:lstStyle/>
        <a:p>
          <a:r>
            <a:rPr lang="tr-TR"/>
            <a:t>Sınırlar öğrenme ve keşfetme sürecinde çok önemli rol oynar.</a:t>
          </a:r>
          <a:endParaRPr lang="en-US"/>
        </a:p>
      </dgm:t>
    </dgm:pt>
    <dgm:pt modelId="{6D0BC770-4D3A-4A5C-9D61-9EB8EE9EAB96}" type="parTrans" cxnId="{389EF705-CC4A-4245-8BD6-41914B5B7B4A}">
      <dgm:prSet/>
      <dgm:spPr/>
      <dgm:t>
        <a:bodyPr/>
        <a:lstStyle/>
        <a:p>
          <a:endParaRPr lang="en-US"/>
        </a:p>
      </dgm:t>
    </dgm:pt>
    <dgm:pt modelId="{762C175B-29A5-4EB0-90F3-27ADCDED72E2}" type="sibTrans" cxnId="{389EF705-CC4A-4245-8BD6-41914B5B7B4A}">
      <dgm:prSet/>
      <dgm:spPr/>
      <dgm:t>
        <a:bodyPr/>
        <a:lstStyle/>
        <a:p>
          <a:endParaRPr lang="en-US"/>
        </a:p>
      </dgm:t>
    </dgm:pt>
    <dgm:pt modelId="{57B36376-61F0-46FA-8923-190C58C37196}">
      <dgm:prSet/>
      <dgm:spPr/>
      <dgm:t>
        <a:bodyPr/>
        <a:lstStyle/>
        <a:p>
          <a:r>
            <a:rPr lang="tr-TR"/>
            <a:t>Çocuklar belirgin sınırlar içerisinde dünyalarını sınama ve keşfetme ihtiyacı duyarlar.</a:t>
          </a:r>
          <a:endParaRPr lang="en-US"/>
        </a:p>
      </dgm:t>
    </dgm:pt>
    <dgm:pt modelId="{7CF57666-F7AB-4E45-83CD-D4F3BAC6B7D9}" type="parTrans" cxnId="{1414309F-460E-4CF7-A4BB-EE64651BE30C}">
      <dgm:prSet/>
      <dgm:spPr/>
      <dgm:t>
        <a:bodyPr/>
        <a:lstStyle/>
        <a:p>
          <a:endParaRPr lang="en-US"/>
        </a:p>
      </dgm:t>
    </dgm:pt>
    <dgm:pt modelId="{3F71EF18-557B-4ABE-BE9F-0AB21C5E89D2}" type="sibTrans" cxnId="{1414309F-460E-4CF7-A4BB-EE64651BE30C}">
      <dgm:prSet/>
      <dgm:spPr/>
      <dgm:t>
        <a:bodyPr/>
        <a:lstStyle/>
        <a:p>
          <a:endParaRPr lang="en-US"/>
        </a:p>
      </dgm:t>
    </dgm:pt>
    <dgm:pt modelId="{F99649FB-D71B-4089-8EB3-1F1E4D5C5C48}">
      <dgm:prSet/>
      <dgm:spPr/>
      <dgm:t>
        <a:bodyPr/>
        <a:lstStyle/>
        <a:p>
          <a:r>
            <a:rPr lang="tr-TR"/>
            <a:t>Yaşadıkları ortamın kurallarını anlamak isterler.</a:t>
          </a:r>
          <a:endParaRPr lang="en-US"/>
        </a:p>
      </dgm:t>
    </dgm:pt>
    <dgm:pt modelId="{7B8D958D-64A1-41F3-B335-2DC905787251}" type="parTrans" cxnId="{C7B39493-1AAC-40EE-ACF8-396E3E300071}">
      <dgm:prSet/>
      <dgm:spPr/>
      <dgm:t>
        <a:bodyPr/>
        <a:lstStyle/>
        <a:p>
          <a:endParaRPr lang="en-US"/>
        </a:p>
      </dgm:t>
    </dgm:pt>
    <dgm:pt modelId="{0735102D-9D9D-4CFD-A065-DB60FE39ED05}" type="sibTrans" cxnId="{C7B39493-1AAC-40EE-ACF8-396E3E300071}">
      <dgm:prSet/>
      <dgm:spPr/>
      <dgm:t>
        <a:bodyPr/>
        <a:lstStyle/>
        <a:p>
          <a:endParaRPr lang="en-US"/>
        </a:p>
      </dgm:t>
    </dgm:pt>
    <dgm:pt modelId="{9DC64F24-FAEF-401F-B710-AF8D3C7351D5}" type="pres">
      <dgm:prSet presAssocID="{19CB0B9C-4A35-468B-9F1C-52DA72E1F51B}" presName="outerComposite" presStyleCnt="0">
        <dgm:presLayoutVars>
          <dgm:chMax val="5"/>
          <dgm:dir/>
          <dgm:resizeHandles val="exact"/>
        </dgm:presLayoutVars>
      </dgm:prSet>
      <dgm:spPr/>
    </dgm:pt>
    <dgm:pt modelId="{F23DBB55-E46C-44E7-9954-24BEF10DEB06}" type="pres">
      <dgm:prSet presAssocID="{19CB0B9C-4A35-468B-9F1C-52DA72E1F51B}" presName="dummyMaxCanvas" presStyleCnt="0">
        <dgm:presLayoutVars/>
      </dgm:prSet>
      <dgm:spPr/>
    </dgm:pt>
    <dgm:pt modelId="{92E44A42-B60F-4C1F-8544-11444811201E}" type="pres">
      <dgm:prSet presAssocID="{19CB0B9C-4A35-468B-9F1C-52DA72E1F51B}" presName="ThreeNodes_1" presStyleLbl="node1" presStyleIdx="0" presStyleCnt="3">
        <dgm:presLayoutVars>
          <dgm:bulletEnabled val="1"/>
        </dgm:presLayoutVars>
      </dgm:prSet>
      <dgm:spPr/>
    </dgm:pt>
    <dgm:pt modelId="{FAF71B8C-14D8-4225-9C4A-449DFCAF6131}" type="pres">
      <dgm:prSet presAssocID="{19CB0B9C-4A35-468B-9F1C-52DA72E1F51B}" presName="ThreeNodes_2" presStyleLbl="node1" presStyleIdx="1" presStyleCnt="3">
        <dgm:presLayoutVars>
          <dgm:bulletEnabled val="1"/>
        </dgm:presLayoutVars>
      </dgm:prSet>
      <dgm:spPr/>
    </dgm:pt>
    <dgm:pt modelId="{C4501139-7763-4B98-AD02-C5CA772FFE7D}" type="pres">
      <dgm:prSet presAssocID="{19CB0B9C-4A35-468B-9F1C-52DA72E1F51B}" presName="ThreeNodes_3" presStyleLbl="node1" presStyleIdx="2" presStyleCnt="3">
        <dgm:presLayoutVars>
          <dgm:bulletEnabled val="1"/>
        </dgm:presLayoutVars>
      </dgm:prSet>
      <dgm:spPr/>
    </dgm:pt>
    <dgm:pt modelId="{12BEF73F-AA22-447C-9A05-E7FB78AEB9BB}" type="pres">
      <dgm:prSet presAssocID="{19CB0B9C-4A35-468B-9F1C-52DA72E1F51B}" presName="ThreeConn_1-2" presStyleLbl="fgAccFollowNode1" presStyleIdx="0" presStyleCnt="2">
        <dgm:presLayoutVars>
          <dgm:bulletEnabled val="1"/>
        </dgm:presLayoutVars>
      </dgm:prSet>
      <dgm:spPr/>
    </dgm:pt>
    <dgm:pt modelId="{E94E1963-BE0C-47F7-A9B4-CFD850774F3D}" type="pres">
      <dgm:prSet presAssocID="{19CB0B9C-4A35-468B-9F1C-52DA72E1F51B}" presName="ThreeConn_2-3" presStyleLbl="fgAccFollowNode1" presStyleIdx="1" presStyleCnt="2">
        <dgm:presLayoutVars>
          <dgm:bulletEnabled val="1"/>
        </dgm:presLayoutVars>
      </dgm:prSet>
      <dgm:spPr/>
    </dgm:pt>
    <dgm:pt modelId="{20C82992-363B-49ED-88AA-1205AFD26BA7}" type="pres">
      <dgm:prSet presAssocID="{19CB0B9C-4A35-468B-9F1C-52DA72E1F51B}" presName="ThreeNodes_1_text" presStyleLbl="node1" presStyleIdx="2" presStyleCnt="3">
        <dgm:presLayoutVars>
          <dgm:bulletEnabled val="1"/>
        </dgm:presLayoutVars>
      </dgm:prSet>
      <dgm:spPr/>
    </dgm:pt>
    <dgm:pt modelId="{2EC18EBB-D0F3-489B-8BB1-18404008266E}" type="pres">
      <dgm:prSet presAssocID="{19CB0B9C-4A35-468B-9F1C-52DA72E1F51B}" presName="ThreeNodes_2_text" presStyleLbl="node1" presStyleIdx="2" presStyleCnt="3">
        <dgm:presLayoutVars>
          <dgm:bulletEnabled val="1"/>
        </dgm:presLayoutVars>
      </dgm:prSet>
      <dgm:spPr/>
    </dgm:pt>
    <dgm:pt modelId="{01AE6EDE-D6FE-47FD-8AA0-C8F0C4F98742}" type="pres">
      <dgm:prSet presAssocID="{19CB0B9C-4A35-468B-9F1C-52DA72E1F51B}" presName="ThreeNodes_3_text" presStyleLbl="node1" presStyleIdx="2" presStyleCnt="3">
        <dgm:presLayoutVars>
          <dgm:bulletEnabled val="1"/>
        </dgm:presLayoutVars>
      </dgm:prSet>
      <dgm:spPr/>
    </dgm:pt>
  </dgm:ptLst>
  <dgm:cxnLst>
    <dgm:cxn modelId="{60DF6402-3602-4AC3-B9FA-26B32BB32F87}" type="presOf" srcId="{57B36376-61F0-46FA-8923-190C58C37196}" destId="{FAF71B8C-14D8-4225-9C4A-449DFCAF6131}" srcOrd="0" destOrd="0" presId="urn:microsoft.com/office/officeart/2005/8/layout/vProcess5"/>
    <dgm:cxn modelId="{389EF705-CC4A-4245-8BD6-41914B5B7B4A}" srcId="{19CB0B9C-4A35-468B-9F1C-52DA72E1F51B}" destId="{E4BECC31-19FC-4D35-A654-ACCE983D19FD}" srcOrd="0" destOrd="0" parTransId="{6D0BC770-4D3A-4A5C-9D61-9EB8EE9EAB96}" sibTransId="{762C175B-29A5-4EB0-90F3-27ADCDED72E2}"/>
    <dgm:cxn modelId="{AF005D1B-787A-4775-B8DF-FA627B7F55E7}" type="presOf" srcId="{F99649FB-D71B-4089-8EB3-1F1E4D5C5C48}" destId="{01AE6EDE-D6FE-47FD-8AA0-C8F0C4F98742}" srcOrd="1" destOrd="0" presId="urn:microsoft.com/office/officeart/2005/8/layout/vProcess5"/>
    <dgm:cxn modelId="{95D2FE1F-8711-42F9-A800-590F86085330}" type="presOf" srcId="{57B36376-61F0-46FA-8923-190C58C37196}" destId="{2EC18EBB-D0F3-489B-8BB1-18404008266E}" srcOrd="1" destOrd="0" presId="urn:microsoft.com/office/officeart/2005/8/layout/vProcess5"/>
    <dgm:cxn modelId="{DF59C061-6D09-4DA7-A755-26022950B1AA}" type="presOf" srcId="{F99649FB-D71B-4089-8EB3-1F1E4D5C5C48}" destId="{C4501139-7763-4B98-AD02-C5CA772FFE7D}" srcOrd="0" destOrd="0" presId="urn:microsoft.com/office/officeart/2005/8/layout/vProcess5"/>
    <dgm:cxn modelId="{85853844-A525-4A5B-A434-F81DB9FDBA2B}" type="presOf" srcId="{E4BECC31-19FC-4D35-A654-ACCE983D19FD}" destId="{20C82992-363B-49ED-88AA-1205AFD26BA7}" srcOrd="1" destOrd="0" presId="urn:microsoft.com/office/officeart/2005/8/layout/vProcess5"/>
    <dgm:cxn modelId="{AEABCB69-F66E-478A-9FA8-B4CBE7F95BCC}" type="presOf" srcId="{19CB0B9C-4A35-468B-9F1C-52DA72E1F51B}" destId="{9DC64F24-FAEF-401F-B710-AF8D3C7351D5}" srcOrd="0" destOrd="0" presId="urn:microsoft.com/office/officeart/2005/8/layout/vProcess5"/>
    <dgm:cxn modelId="{EAEF7451-F1A8-46DD-98DB-FC98FF0EC66E}" type="presOf" srcId="{762C175B-29A5-4EB0-90F3-27ADCDED72E2}" destId="{12BEF73F-AA22-447C-9A05-E7FB78AEB9BB}" srcOrd="0" destOrd="0" presId="urn:microsoft.com/office/officeart/2005/8/layout/vProcess5"/>
    <dgm:cxn modelId="{C7B39493-1AAC-40EE-ACF8-396E3E300071}" srcId="{19CB0B9C-4A35-468B-9F1C-52DA72E1F51B}" destId="{F99649FB-D71B-4089-8EB3-1F1E4D5C5C48}" srcOrd="2" destOrd="0" parTransId="{7B8D958D-64A1-41F3-B335-2DC905787251}" sibTransId="{0735102D-9D9D-4CFD-A065-DB60FE39ED05}"/>
    <dgm:cxn modelId="{A3B49D98-CF72-4309-8E6E-C06A3044BB42}" type="presOf" srcId="{E4BECC31-19FC-4D35-A654-ACCE983D19FD}" destId="{92E44A42-B60F-4C1F-8544-11444811201E}" srcOrd="0" destOrd="0" presId="urn:microsoft.com/office/officeart/2005/8/layout/vProcess5"/>
    <dgm:cxn modelId="{1414309F-460E-4CF7-A4BB-EE64651BE30C}" srcId="{19CB0B9C-4A35-468B-9F1C-52DA72E1F51B}" destId="{57B36376-61F0-46FA-8923-190C58C37196}" srcOrd="1" destOrd="0" parTransId="{7CF57666-F7AB-4E45-83CD-D4F3BAC6B7D9}" sibTransId="{3F71EF18-557B-4ABE-BE9F-0AB21C5E89D2}"/>
    <dgm:cxn modelId="{685075F8-555B-4C5C-9028-5AB12244586C}" type="presOf" srcId="{3F71EF18-557B-4ABE-BE9F-0AB21C5E89D2}" destId="{E94E1963-BE0C-47F7-A9B4-CFD850774F3D}" srcOrd="0" destOrd="0" presId="urn:microsoft.com/office/officeart/2005/8/layout/vProcess5"/>
    <dgm:cxn modelId="{DBDDB343-9EBA-42A6-88CD-8352BDA0DEAE}" type="presParOf" srcId="{9DC64F24-FAEF-401F-B710-AF8D3C7351D5}" destId="{F23DBB55-E46C-44E7-9954-24BEF10DEB06}" srcOrd="0" destOrd="0" presId="urn:microsoft.com/office/officeart/2005/8/layout/vProcess5"/>
    <dgm:cxn modelId="{EED480A5-CC32-4262-9B51-CF0ACD88C71C}" type="presParOf" srcId="{9DC64F24-FAEF-401F-B710-AF8D3C7351D5}" destId="{92E44A42-B60F-4C1F-8544-11444811201E}" srcOrd="1" destOrd="0" presId="urn:microsoft.com/office/officeart/2005/8/layout/vProcess5"/>
    <dgm:cxn modelId="{36D3FAEA-3858-4401-BF13-6E23A8CFCFEC}" type="presParOf" srcId="{9DC64F24-FAEF-401F-B710-AF8D3C7351D5}" destId="{FAF71B8C-14D8-4225-9C4A-449DFCAF6131}" srcOrd="2" destOrd="0" presId="urn:microsoft.com/office/officeart/2005/8/layout/vProcess5"/>
    <dgm:cxn modelId="{10831243-C33B-4AEB-A636-847C325F44D9}" type="presParOf" srcId="{9DC64F24-FAEF-401F-B710-AF8D3C7351D5}" destId="{C4501139-7763-4B98-AD02-C5CA772FFE7D}" srcOrd="3" destOrd="0" presId="urn:microsoft.com/office/officeart/2005/8/layout/vProcess5"/>
    <dgm:cxn modelId="{30FDF845-BE41-4070-BD72-950CC4124693}" type="presParOf" srcId="{9DC64F24-FAEF-401F-B710-AF8D3C7351D5}" destId="{12BEF73F-AA22-447C-9A05-E7FB78AEB9BB}" srcOrd="4" destOrd="0" presId="urn:microsoft.com/office/officeart/2005/8/layout/vProcess5"/>
    <dgm:cxn modelId="{4C7507CA-F2C8-4F18-9E65-03D5CB79B258}" type="presParOf" srcId="{9DC64F24-FAEF-401F-B710-AF8D3C7351D5}" destId="{E94E1963-BE0C-47F7-A9B4-CFD850774F3D}" srcOrd="5" destOrd="0" presId="urn:microsoft.com/office/officeart/2005/8/layout/vProcess5"/>
    <dgm:cxn modelId="{AD8D966C-E622-4548-8A07-3D75277E81FF}" type="presParOf" srcId="{9DC64F24-FAEF-401F-B710-AF8D3C7351D5}" destId="{20C82992-363B-49ED-88AA-1205AFD26BA7}" srcOrd="6" destOrd="0" presId="urn:microsoft.com/office/officeart/2005/8/layout/vProcess5"/>
    <dgm:cxn modelId="{537B0868-A242-4990-8A85-A511DBD92E56}" type="presParOf" srcId="{9DC64F24-FAEF-401F-B710-AF8D3C7351D5}" destId="{2EC18EBB-D0F3-489B-8BB1-18404008266E}" srcOrd="7" destOrd="0" presId="urn:microsoft.com/office/officeart/2005/8/layout/vProcess5"/>
    <dgm:cxn modelId="{C48363D7-4282-4151-AC0A-162AD9DE2CAD}" type="presParOf" srcId="{9DC64F24-FAEF-401F-B710-AF8D3C7351D5}" destId="{01AE6EDE-D6FE-47FD-8AA0-C8F0C4F987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3571C-2C1F-4629-8693-F4097A37B1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FEC2F3E-B33E-493F-8006-27403173AD50}">
      <dgm:prSet/>
      <dgm:spPr/>
      <dgm:t>
        <a:bodyPr/>
        <a:lstStyle/>
        <a:p>
          <a:r>
            <a:rPr lang="tr-TR" b="1" dirty="0"/>
            <a:t>4. Zaman Sınırları:</a:t>
          </a:r>
          <a:endParaRPr lang="en-US" dirty="0"/>
        </a:p>
      </dgm:t>
    </dgm:pt>
    <dgm:pt modelId="{40691FE2-A333-440B-915E-7ECED615A522}" type="parTrans" cxnId="{297A766E-8092-442D-87B0-9D5234B2DCB3}">
      <dgm:prSet/>
      <dgm:spPr/>
      <dgm:t>
        <a:bodyPr/>
        <a:lstStyle/>
        <a:p>
          <a:endParaRPr lang="en-US"/>
        </a:p>
      </dgm:t>
    </dgm:pt>
    <dgm:pt modelId="{52D7AF0C-31C9-486E-AFA5-D71AF7D76BE5}" type="sibTrans" cxnId="{297A766E-8092-442D-87B0-9D5234B2DCB3}">
      <dgm:prSet/>
      <dgm:spPr/>
      <dgm:t>
        <a:bodyPr/>
        <a:lstStyle/>
        <a:p>
          <a:endParaRPr lang="en-US"/>
        </a:p>
      </dgm:t>
    </dgm:pt>
    <dgm:pt modelId="{20FDBA08-10F2-4D4B-A2F6-02377E1064A1}">
      <dgm:prSet/>
      <dgm:spPr/>
      <dgm:t>
        <a:bodyPr/>
        <a:lstStyle/>
        <a:p>
          <a:r>
            <a:rPr lang="tr-TR"/>
            <a:t>Aktivite ve etkinliklerin zaman yönetimi anlamına gelmektedir. </a:t>
          </a:r>
          <a:endParaRPr lang="en-US"/>
        </a:p>
      </dgm:t>
    </dgm:pt>
    <dgm:pt modelId="{E2375E8F-01A9-403F-8B60-AE3B56D85B4D}" type="parTrans" cxnId="{10745F70-4CC2-49C0-850D-66AFF597F178}">
      <dgm:prSet/>
      <dgm:spPr/>
      <dgm:t>
        <a:bodyPr/>
        <a:lstStyle/>
        <a:p>
          <a:endParaRPr lang="en-US"/>
        </a:p>
      </dgm:t>
    </dgm:pt>
    <dgm:pt modelId="{2AD0671E-91AC-46F4-8315-E67620746935}" type="sibTrans" cxnId="{10745F70-4CC2-49C0-850D-66AFF597F178}">
      <dgm:prSet/>
      <dgm:spPr/>
      <dgm:t>
        <a:bodyPr/>
        <a:lstStyle/>
        <a:p>
          <a:endParaRPr lang="en-US"/>
        </a:p>
      </dgm:t>
    </dgm:pt>
    <dgm:pt modelId="{EFB4C03B-7909-43F0-84FF-1AC48C683ABA}">
      <dgm:prSet/>
      <dgm:spPr/>
      <dgm:t>
        <a:bodyPr/>
        <a:lstStyle/>
        <a:p>
          <a:r>
            <a:rPr lang="tr-TR"/>
            <a:t>Çocukların zaman yönetimi becerileri kazanmasını ve görev veya etkinliklerde zaman sınırlarına uyabilmesi için süre hakkında bilgi verilmesi ve bunu etkin kullanmaları için desteklenmesi önemlidir. </a:t>
          </a:r>
          <a:endParaRPr lang="en-US"/>
        </a:p>
      </dgm:t>
    </dgm:pt>
    <dgm:pt modelId="{B36C8784-501B-4BC3-B2B1-3B1C9D2C4BC9}" type="parTrans" cxnId="{F1844C3F-C727-488C-8FAC-3BA0707BA7F0}">
      <dgm:prSet/>
      <dgm:spPr/>
      <dgm:t>
        <a:bodyPr/>
        <a:lstStyle/>
        <a:p>
          <a:endParaRPr lang="en-US"/>
        </a:p>
      </dgm:t>
    </dgm:pt>
    <dgm:pt modelId="{81E07E12-B148-4C72-85E9-C85A65AA69D9}" type="sibTrans" cxnId="{F1844C3F-C727-488C-8FAC-3BA0707BA7F0}">
      <dgm:prSet/>
      <dgm:spPr/>
      <dgm:t>
        <a:bodyPr/>
        <a:lstStyle/>
        <a:p>
          <a:endParaRPr lang="en-US"/>
        </a:p>
      </dgm:t>
    </dgm:pt>
    <dgm:pt modelId="{6E1BFD12-60FB-4D93-AF99-952648B00A69}">
      <dgm:prSet/>
      <dgm:spPr/>
      <dgm:t>
        <a:bodyPr/>
        <a:lstStyle/>
        <a:p>
          <a:r>
            <a:rPr lang="tr-TR"/>
            <a:t>Ayrıca etkinlikler arası geçiş süreleri hakkında bilgi verilmesi ise sınıf içi sınırların ve düzenin oluşmasını kolaylaştıran bir faktördür. </a:t>
          </a:r>
          <a:endParaRPr lang="en-US"/>
        </a:p>
      </dgm:t>
    </dgm:pt>
    <dgm:pt modelId="{B36E9572-30E9-4015-9C19-AFC506018544}" type="parTrans" cxnId="{8E7C4F68-E024-4635-999B-350CF5206D1E}">
      <dgm:prSet/>
      <dgm:spPr/>
      <dgm:t>
        <a:bodyPr/>
        <a:lstStyle/>
        <a:p>
          <a:endParaRPr lang="en-US"/>
        </a:p>
      </dgm:t>
    </dgm:pt>
    <dgm:pt modelId="{1DD8FE8F-770E-424D-AB2F-E25907F82C81}" type="sibTrans" cxnId="{8E7C4F68-E024-4635-999B-350CF5206D1E}">
      <dgm:prSet/>
      <dgm:spPr/>
      <dgm:t>
        <a:bodyPr/>
        <a:lstStyle/>
        <a:p>
          <a:endParaRPr lang="en-US"/>
        </a:p>
      </dgm:t>
    </dgm:pt>
    <dgm:pt modelId="{F0E16BD4-13BF-4906-8E60-C9ACBB1B9860}">
      <dgm:prSet/>
      <dgm:spPr/>
      <dgm:t>
        <a:bodyPr/>
        <a:lstStyle/>
        <a:p>
          <a:r>
            <a:rPr lang="tr-TR" b="1"/>
            <a:t>Örneğin, </a:t>
          </a:r>
          <a:r>
            <a:rPr lang="tr-TR"/>
            <a:t>oyun süresinin sona erdiğini anlatmak ve bir sonraki etkinliğe geçiş için ne kadar zamanları olduğunu açıklamak öğrencilerin hazırlıklı olmalarını sağlar.</a:t>
          </a:r>
          <a:endParaRPr lang="en-US"/>
        </a:p>
      </dgm:t>
    </dgm:pt>
    <dgm:pt modelId="{25A93829-9EF5-4FB7-BDAC-49FF35C89DA0}" type="parTrans" cxnId="{F58E5C6F-DD37-47B1-A46B-3AAC18BEFC2B}">
      <dgm:prSet/>
      <dgm:spPr/>
      <dgm:t>
        <a:bodyPr/>
        <a:lstStyle/>
        <a:p>
          <a:endParaRPr lang="en-US"/>
        </a:p>
      </dgm:t>
    </dgm:pt>
    <dgm:pt modelId="{67E00044-C041-4D7A-AB20-BBDE707AA638}" type="sibTrans" cxnId="{F58E5C6F-DD37-47B1-A46B-3AAC18BEFC2B}">
      <dgm:prSet/>
      <dgm:spPr/>
      <dgm:t>
        <a:bodyPr/>
        <a:lstStyle/>
        <a:p>
          <a:endParaRPr lang="en-US"/>
        </a:p>
      </dgm:t>
    </dgm:pt>
    <dgm:pt modelId="{A8E86749-6A40-4142-9564-8CC9482244DC}" type="pres">
      <dgm:prSet presAssocID="{49B3571C-2C1F-4629-8693-F4097A37B12A}" presName="root" presStyleCnt="0">
        <dgm:presLayoutVars>
          <dgm:dir/>
          <dgm:resizeHandles val="exact"/>
        </dgm:presLayoutVars>
      </dgm:prSet>
      <dgm:spPr/>
    </dgm:pt>
    <dgm:pt modelId="{287116E6-6A75-4C30-98C2-7F66455DD3E2}" type="pres">
      <dgm:prSet presAssocID="{DFEC2F3E-B33E-493F-8006-27403173AD50}" presName="compNode" presStyleCnt="0"/>
      <dgm:spPr/>
    </dgm:pt>
    <dgm:pt modelId="{D4956E12-064B-4586-923B-7EBF2013EF48}" type="pres">
      <dgm:prSet presAssocID="{DFEC2F3E-B33E-493F-8006-27403173AD50}" presName="bgRect" presStyleLbl="bgShp" presStyleIdx="0" presStyleCnt="5"/>
      <dgm:spPr/>
    </dgm:pt>
    <dgm:pt modelId="{6D0EA1F1-6500-47DB-A223-2B7CC3F27336}" type="pres">
      <dgm:prSet presAssocID="{DFEC2F3E-B33E-493F-8006-27403173AD5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litle"/>
        </a:ext>
      </dgm:extLst>
    </dgm:pt>
    <dgm:pt modelId="{0144C620-0BBF-44BA-AFDD-3408077BE410}" type="pres">
      <dgm:prSet presAssocID="{DFEC2F3E-B33E-493F-8006-27403173AD50}" presName="spaceRect" presStyleCnt="0"/>
      <dgm:spPr/>
    </dgm:pt>
    <dgm:pt modelId="{3C65DBE5-F93B-4407-98C3-D83B7789DCA1}" type="pres">
      <dgm:prSet presAssocID="{DFEC2F3E-B33E-493F-8006-27403173AD50}" presName="parTx" presStyleLbl="revTx" presStyleIdx="0" presStyleCnt="5">
        <dgm:presLayoutVars>
          <dgm:chMax val="0"/>
          <dgm:chPref val="0"/>
        </dgm:presLayoutVars>
      </dgm:prSet>
      <dgm:spPr/>
    </dgm:pt>
    <dgm:pt modelId="{5387BCA8-F412-4000-8324-85F5AD1B0C8B}" type="pres">
      <dgm:prSet presAssocID="{52D7AF0C-31C9-486E-AFA5-D71AF7D76BE5}" presName="sibTrans" presStyleCnt="0"/>
      <dgm:spPr/>
    </dgm:pt>
    <dgm:pt modelId="{F3A51F9E-D190-4290-83B2-1CD6CFB68639}" type="pres">
      <dgm:prSet presAssocID="{20FDBA08-10F2-4D4B-A2F6-02377E1064A1}" presName="compNode" presStyleCnt="0"/>
      <dgm:spPr/>
    </dgm:pt>
    <dgm:pt modelId="{3C3763F5-99B0-4025-9039-89D58289B266}" type="pres">
      <dgm:prSet presAssocID="{20FDBA08-10F2-4D4B-A2F6-02377E1064A1}" presName="bgRect" presStyleLbl="bgShp" presStyleIdx="1" presStyleCnt="5"/>
      <dgm:spPr/>
    </dgm:pt>
    <dgm:pt modelId="{90BDBE15-6EF1-4669-9778-8093A0868038}" type="pres">
      <dgm:prSet presAssocID="{20FDBA08-10F2-4D4B-A2F6-02377E1064A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ronometre"/>
        </a:ext>
      </dgm:extLst>
    </dgm:pt>
    <dgm:pt modelId="{2F174221-5123-442B-AAC6-D6FDD5887E22}" type="pres">
      <dgm:prSet presAssocID="{20FDBA08-10F2-4D4B-A2F6-02377E1064A1}" presName="spaceRect" presStyleCnt="0"/>
      <dgm:spPr/>
    </dgm:pt>
    <dgm:pt modelId="{589BF7FA-478E-47EC-A320-5A1C055CCBBB}" type="pres">
      <dgm:prSet presAssocID="{20FDBA08-10F2-4D4B-A2F6-02377E1064A1}" presName="parTx" presStyleLbl="revTx" presStyleIdx="1" presStyleCnt="5">
        <dgm:presLayoutVars>
          <dgm:chMax val="0"/>
          <dgm:chPref val="0"/>
        </dgm:presLayoutVars>
      </dgm:prSet>
      <dgm:spPr/>
    </dgm:pt>
    <dgm:pt modelId="{47C11F89-9AA6-4A49-9CF0-A5017B24D474}" type="pres">
      <dgm:prSet presAssocID="{2AD0671E-91AC-46F4-8315-E67620746935}" presName="sibTrans" presStyleCnt="0"/>
      <dgm:spPr/>
    </dgm:pt>
    <dgm:pt modelId="{8768F99F-1327-43EA-96D0-9E79D9B0BA54}" type="pres">
      <dgm:prSet presAssocID="{EFB4C03B-7909-43F0-84FF-1AC48C683ABA}" presName="compNode" presStyleCnt="0"/>
      <dgm:spPr/>
    </dgm:pt>
    <dgm:pt modelId="{FE67D602-5E92-4F5E-BCC7-3C618CE09548}" type="pres">
      <dgm:prSet presAssocID="{EFB4C03B-7909-43F0-84FF-1AC48C683ABA}" presName="bgRect" presStyleLbl="bgShp" presStyleIdx="2" presStyleCnt="5"/>
      <dgm:spPr/>
    </dgm:pt>
    <dgm:pt modelId="{8318B6CC-4CA0-47A8-80CA-6E64935E466A}" type="pres">
      <dgm:prSet presAssocID="{EFB4C03B-7909-43F0-84FF-1AC48C683AB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at"/>
        </a:ext>
      </dgm:extLst>
    </dgm:pt>
    <dgm:pt modelId="{0FF503DE-C54B-4A1C-A22C-EAD668CCDF80}" type="pres">
      <dgm:prSet presAssocID="{EFB4C03B-7909-43F0-84FF-1AC48C683ABA}" presName="spaceRect" presStyleCnt="0"/>
      <dgm:spPr/>
    </dgm:pt>
    <dgm:pt modelId="{A24392DA-52B9-4E7A-8496-6443C4F6D0BC}" type="pres">
      <dgm:prSet presAssocID="{EFB4C03B-7909-43F0-84FF-1AC48C683ABA}" presName="parTx" presStyleLbl="revTx" presStyleIdx="2" presStyleCnt="5">
        <dgm:presLayoutVars>
          <dgm:chMax val="0"/>
          <dgm:chPref val="0"/>
        </dgm:presLayoutVars>
      </dgm:prSet>
      <dgm:spPr/>
    </dgm:pt>
    <dgm:pt modelId="{4626D120-2CBC-46D7-9865-FD13FBE9DF6E}" type="pres">
      <dgm:prSet presAssocID="{81E07E12-B148-4C72-85E9-C85A65AA69D9}" presName="sibTrans" presStyleCnt="0"/>
      <dgm:spPr/>
    </dgm:pt>
    <dgm:pt modelId="{43ADE490-3DAF-4E94-893F-319F2B932A99}" type="pres">
      <dgm:prSet presAssocID="{6E1BFD12-60FB-4D93-AF99-952648B00A69}" presName="compNode" presStyleCnt="0"/>
      <dgm:spPr/>
    </dgm:pt>
    <dgm:pt modelId="{C123A4C3-AECA-431E-BAAC-46E053FE1476}" type="pres">
      <dgm:prSet presAssocID="{6E1BFD12-60FB-4D93-AF99-952648B00A69}" presName="bgRect" presStyleLbl="bgShp" presStyleIdx="3" presStyleCnt="5"/>
      <dgm:spPr/>
    </dgm:pt>
    <dgm:pt modelId="{DD9AFC5C-C4B8-4BB8-AA99-E2FA358396B8}" type="pres">
      <dgm:prSet presAssocID="{6E1BFD12-60FB-4D93-AF99-952648B00A6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ınıf"/>
        </a:ext>
      </dgm:extLst>
    </dgm:pt>
    <dgm:pt modelId="{B1653384-993A-4ED9-A2FA-7E9FC3CB7719}" type="pres">
      <dgm:prSet presAssocID="{6E1BFD12-60FB-4D93-AF99-952648B00A69}" presName="spaceRect" presStyleCnt="0"/>
      <dgm:spPr/>
    </dgm:pt>
    <dgm:pt modelId="{30C1B5E7-63BC-47E2-99B1-D333976C6CC0}" type="pres">
      <dgm:prSet presAssocID="{6E1BFD12-60FB-4D93-AF99-952648B00A69}" presName="parTx" presStyleLbl="revTx" presStyleIdx="3" presStyleCnt="5">
        <dgm:presLayoutVars>
          <dgm:chMax val="0"/>
          <dgm:chPref val="0"/>
        </dgm:presLayoutVars>
      </dgm:prSet>
      <dgm:spPr/>
    </dgm:pt>
    <dgm:pt modelId="{A9FDCF8A-7864-48E4-9A53-F2A2A9C44D57}" type="pres">
      <dgm:prSet presAssocID="{1DD8FE8F-770E-424D-AB2F-E25907F82C81}" presName="sibTrans" presStyleCnt="0"/>
      <dgm:spPr/>
    </dgm:pt>
    <dgm:pt modelId="{7C7AADD3-17F5-487B-97EF-DAFB9AA80298}" type="pres">
      <dgm:prSet presAssocID="{F0E16BD4-13BF-4906-8E60-C9ACBB1B9860}" presName="compNode" presStyleCnt="0"/>
      <dgm:spPr/>
    </dgm:pt>
    <dgm:pt modelId="{15DDEFA3-0720-46F0-B9D8-F003558685FA}" type="pres">
      <dgm:prSet presAssocID="{F0E16BD4-13BF-4906-8E60-C9ACBB1B9860}" presName="bgRect" presStyleLbl="bgShp" presStyleIdx="4" presStyleCnt="5"/>
      <dgm:spPr/>
    </dgm:pt>
    <dgm:pt modelId="{91B6F034-3FCC-42CE-B87E-E82442C6C41C}" type="pres">
      <dgm:prSet presAssocID="{F0E16BD4-13BF-4906-8E60-C9ACBB1B986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me controller"/>
        </a:ext>
      </dgm:extLst>
    </dgm:pt>
    <dgm:pt modelId="{3C204B31-2969-40B3-B979-F9B887FA5DB3}" type="pres">
      <dgm:prSet presAssocID="{F0E16BD4-13BF-4906-8E60-C9ACBB1B9860}" presName="spaceRect" presStyleCnt="0"/>
      <dgm:spPr/>
    </dgm:pt>
    <dgm:pt modelId="{5746F013-6131-4ED3-B800-F49D19D3BA70}" type="pres">
      <dgm:prSet presAssocID="{F0E16BD4-13BF-4906-8E60-C9ACBB1B9860}" presName="parTx" presStyleLbl="revTx" presStyleIdx="4" presStyleCnt="5">
        <dgm:presLayoutVars>
          <dgm:chMax val="0"/>
          <dgm:chPref val="0"/>
        </dgm:presLayoutVars>
      </dgm:prSet>
      <dgm:spPr/>
    </dgm:pt>
  </dgm:ptLst>
  <dgm:cxnLst>
    <dgm:cxn modelId="{1766971D-2060-4E15-BEAF-FE3E03C0CAF2}" type="presOf" srcId="{EFB4C03B-7909-43F0-84FF-1AC48C683ABA}" destId="{A24392DA-52B9-4E7A-8496-6443C4F6D0BC}" srcOrd="0" destOrd="0" presId="urn:microsoft.com/office/officeart/2018/2/layout/IconVerticalSolidList"/>
    <dgm:cxn modelId="{F1844C3F-C727-488C-8FAC-3BA0707BA7F0}" srcId="{49B3571C-2C1F-4629-8693-F4097A37B12A}" destId="{EFB4C03B-7909-43F0-84FF-1AC48C683ABA}" srcOrd="2" destOrd="0" parTransId="{B36C8784-501B-4BC3-B2B1-3B1C9D2C4BC9}" sibTransId="{81E07E12-B148-4C72-85E9-C85A65AA69D9}"/>
    <dgm:cxn modelId="{C3EDD062-44F4-40AF-B96C-0B531E844030}" type="presOf" srcId="{20FDBA08-10F2-4D4B-A2F6-02377E1064A1}" destId="{589BF7FA-478E-47EC-A320-5A1C055CCBBB}" srcOrd="0" destOrd="0" presId="urn:microsoft.com/office/officeart/2018/2/layout/IconVerticalSolidList"/>
    <dgm:cxn modelId="{8E7C4F68-E024-4635-999B-350CF5206D1E}" srcId="{49B3571C-2C1F-4629-8693-F4097A37B12A}" destId="{6E1BFD12-60FB-4D93-AF99-952648B00A69}" srcOrd="3" destOrd="0" parTransId="{B36E9572-30E9-4015-9C19-AFC506018544}" sibTransId="{1DD8FE8F-770E-424D-AB2F-E25907F82C81}"/>
    <dgm:cxn modelId="{7C5D536C-2D2B-43A0-825C-0B72D6BB127E}" type="presOf" srcId="{6E1BFD12-60FB-4D93-AF99-952648B00A69}" destId="{30C1B5E7-63BC-47E2-99B1-D333976C6CC0}" srcOrd="0" destOrd="0" presId="urn:microsoft.com/office/officeart/2018/2/layout/IconVerticalSolidList"/>
    <dgm:cxn modelId="{297A766E-8092-442D-87B0-9D5234B2DCB3}" srcId="{49B3571C-2C1F-4629-8693-F4097A37B12A}" destId="{DFEC2F3E-B33E-493F-8006-27403173AD50}" srcOrd="0" destOrd="0" parTransId="{40691FE2-A333-440B-915E-7ECED615A522}" sibTransId="{52D7AF0C-31C9-486E-AFA5-D71AF7D76BE5}"/>
    <dgm:cxn modelId="{F58E5C6F-DD37-47B1-A46B-3AAC18BEFC2B}" srcId="{49B3571C-2C1F-4629-8693-F4097A37B12A}" destId="{F0E16BD4-13BF-4906-8E60-C9ACBB1B9860}" srcOrd="4" destOrd="0" parTransId="{25A93829-9EF5-4FB7-BDAC-49FF35C89DA0}" sibTransId="{67E00044-C041-4D7A-AB20-BBDE707AA638}"/>
    <dgm:cxn modelId="{10745F70-4CC2-49C0-850D-66AFF597F178}" srcId="{49B3571C-2C1F-4629-8693-F4097A37B12A}" destId="{20FDBA08-10F2-4D4B-A2F6-02377E1064A1}" srcOrd="1" destOrd="0" parTransId="{E2375E8F-01A9-403F-8B60-AE3B56D85B4D}" sibTransId="{2AD0671E-91AC-46F4-8315-E67620746935}"/>
    <dgm:cxn modelId="{BB8A0972-CE86-4ED7-B8B6-DA7D52E9FCD1}" type="presOf" srcId="{DFEC2F3E-B33E-493F-8006-27403173AD50}" destId="{3C65DBE5-F93B-4407-98C3-D83B7789DCA1}" srcOrd="0" destOrd="0" presId="urn:microsoft.com/office/officeart/2018/2/layout/IconVerticalSolidList"/>
    <dgm:cxn modelId="{5C45D082-C4C5-415E-99A6-A56DEFDE3580}" type="presOf" srcId="{49B3571C-2C1F-4629-8693-F4097A37B12A}" destId="{A8E86749-6A40-4142-9564-8CC9482244DC}" srcOrd="0" destOrd="0" presId="urn:microsoft.com/office/officeart/2018/2/layout/IconVerticalSolidList"/>
    <dgm:cxn modelId="{3F99BAEC-6A88-4472-8890-A540FDB50182}" type="presOf" srcId="{F0E16BD4-13BF-4906-8E60-C9ACBB1B9860}" destId="{5746F013-6131-4ED3-B800-F49D19D3BA70}" srcOrd="0" destOrd="0" presId="urn:microsoft.com/office/officeart/2018/2/layout/IconVerticalSolidList"/>
    <dgm:cxn modelId="{B3051F30-E30E-4940-BA54-90A39EE5426C}" type="presParOf" srcId="{A8E86749-6A40-4142-9564-8CC9482244DC}" destId="{287116E6-6A75-4C30-98C2-7F66455DD3E2}" srcOrd="0" destOrd="0" presId="urn:microsoft.com/office/officeart/2018/2/layout/IconVerticalSolidList"/>
    <dgm:cxn modelId="{9E7140DA-44D3-43C6-A13D-554DF477693A}" type="presParOf" srcId="{287116E6-6A75-4C30-98C2-7F66455DD3E2}" destId="{D4956E12-064B-4586-923B-7EBF2013EF48}" srcOrd="0" destOrd="0" presId="urn:microsoft.com/office/officeart/2018/2/layout/IconVerticalSolidList"/>
    <dgm:cxn modelId="{7D378164-94C6-49E2-AC2A-73DE5A10E40B}" type="presParOf" srcId="{287116E6-6A75-4C30-98C2-7F66455DD3E2}" destId="{6D0EA1F1-6500-47DB-A223-2B7CC3F27336}" srcOrd="1" destOrd="0" presId="urn:microsoft.com/office/officeart/2018/2/layout/IconVerticalSolidList"/>
    <dgm:cxn modelId="{728E45FC-C700-4CC6-A4C5-ACC88501F1F0}" type="presParOf" srcId="{287116E6-6A75-4C30-98C2-7F66455DD3E2}" destId="{0144C620-0BBF-44BA-AFDD-3408077BE410}" srcOrd="2" destOrd="0" presId="urn:microsoft.com/office/officeart/2018/2/layout/IconVerticalSolidList"/>
    <dgm:cxn modelId="{376B2DDC-7A55-4C6F-A07D-567620E5F993}" type="presParOf" srcId="{287116E6-6A75-4C30-98C2-7F66455DD3E2}" destId="{3C65DBE5-F93B-4407-98C3-D83B7789DCA1}" srcOrd="3" destOrd="0" presId="urn:microsoft.com/office/officeart/2018/2/layout/IconVerticalSolidList"/>
    <dgm:cxn modelId="{6BC66919-EED9-4E94-9E04-3E8D0F43F8A8}" type="presParOf" srcId="{A8E86749-6A40-4142-9564-8CC9482244DC}" destId="{5387BCA8-F412-4000-8324-85F5AD1B0C8B}" srcOrd="1" destOrd="0" presId="urn:microsoft.com/office/officeart/2018/2/layout/IconVerticalSolidList"/>
    <dgm:cxn modelId="{AFA873D8-F806-476F-8366-AC201153F0BB}" type="presParOf" srcId="{A8E86749-6A40-4142-9564-8CC9482244DC}" destId="{F3A51F9E-D190-4290-83B2-1CD6CFB68639}" srcOrd="2" destOrd="0" presId="urn:microsoft.com/office/officeart/2018/2/layout/IconVerticalSolidList"/>
    <dgm:cxn modelId="{6DED2C78-75CB-4D6C-BB6A-9E1FBE58C2DA}" type="presParOf" srcId="{F3A51F9E-D190-4290-83B2-1CD6CFB68639}" destId="{3C3763F5-99B0-4025-9039-89D58289B266}" srcOrd="0" destOrd="0" presId="urn:microsoft.com/office/officeart/2018/2/layout/IconVerticalSolidList"/>
    <dgm:cxn modelId="{C7DE3DF7-174C-40A4-B841-C891FCBE7768}" type="presParOf" srcId="{F3A51F9E-D190-4290-83B2-1CD6CFB68639}" destId="{90BDBE15-6EF1-4669-9778-8093A0868038}" srcOrd="1" destOrd="0" presId="urn:microsoft.com/office/officeart/2018/2/layout/IconVerticalSolidList"/>
    <dgm:cxn modelId="{97B8BF54-2275-49A2-BC50-9F0502FDC695}" type="presParOf" srcId="{F3A51F9E-D190-4290-83B2-1CD6CFB68639}" destId="{2F174221-5123-442B-AAC6-D6FDD5887E22}" srcOrd="2" destOrd="0" presId="urn:microsoft.com/office/officeart/2018/2/layout/IconVerticalSolidList"/>
    <dgm:cxn modelId="{9B526972-3C69-43B7-864C-0F7935499E23}" type="presParOf" srcId="{F3A51F9E-D190-4290-83B2-1CD6CFB68639}" destId="{589BF7FA-478E-47EC-A320-5A1C055CCBBB}" srcOrd="3" destOrd="0" presId="urn:microsoft.com/office/officeart/2018/2/layout/IconVerticalSolidList"/>
    <dgm:cxn modelId="{4EC6872E-7723-4F8D-A1E4-0E06542C7FDF}" type="presParOf" srcId="{A8E86749-6A40-4142-9564-8CC9482244DC}" destId="{47C11F89-9AA6-4A49-9CF0-A5017B24D474}" srcOrd="3" destOrd="0" presId="urn:microsoft.com/office/officeart/2018/2/layout/IconVerticalSolidList"/>
    <dgm:cxn modelId="{E774FDFB-F72D-4180-AD84-3D7362F5F7EE}" type="presParOf" srcId="{A8E86749-6A40-4142-9564-8CC9482244DC}" destId="{8768F99F-1327-43EA-96D0-9E79D9B0BA54}" srcOrd="4" destOrd="0" presId="urn:microsoft.com/office/officeart/2018/2/layout/IconVerticalSolidList"/>
    <dgm:cxn modelId="{E614358F-B7FA-4B7F-B162-E68EAD1E198A}" type="presParOf" srcId="{8768F99F-1327-43EA-96D0-9E79D9B0BA54}" destId="{FE67D602-5E92-4F5E-BCC7-3C618CE09548}" srcOrd="0" destOrd="0" presId="urn:microsoft.com/office/officeart/2018/2/layout/IconVerticalSolidList"/>
    <dgm:cxn modelId="{FA6B06DD-DE2D-48AA-98AD-04F6DC10A31B}" type="presParOf" srcId="{8768F99F-1327-43EA-96D0-9E79D9B0BA54}" destId="{8318B6CC-4CA0-47A8-80CA-6E64935E466A}" srcOrd="1" destOrd="0" presId="urn:microsoft.com/office/officeart/2018/2/layout/IconVerticalSolidList"/>
    <dgm:cxn modelId="{564B4CE6-75C8-4AF5-9140-F3FFC1B2C429}" type="presParOf" srcId="{8768F99F-1327-43EA-96D0-9E79D9B0BA54}" destId="{0FF503DE-C54B-4A1C-A22C-EAD668CCDF80}" srcOrd="2" destOrd="0" presId="urn:microsoft.com/office/officeart/2018/2/layout/IconVerticalSolidList"/>
    <dgm:cxn modelId="{4F439C86-684C-438F-A5AC-4CAB4CB0BB1E}" type="presParOf" srcId="{8768F99F-1327-43EA-96D0-9E79D9B0BA54}" destId="{A24392DA-52B9-4E7A-8496-6443C4F6D0BC}" srcOrd="3" destOrd="0" presId="urn:microsoft.com/office/officeart/2018/2/layout/IconVerticalSolidList"/>
    <dgm:cxn modelId="{6705109E-1D1B-4F11-A19C-644C5D64385D}" type="presParOf" srcId="{A8E86749-6A40-4142-9564-8CC9482244DC}" destId="{4626D120-2CBC-46D7-9865-FD13FBE9DF6E}" srcOrd="5" destOrd="0" presId="urn:microsoft.com/office/officeart/2018/2/layout/IconVerticalSolidList"/>
    <dgm:cxn modelId="{703A9E8A-C674-4C04-B849-5CD2EA3976B6}" type="presParOf" srcId="{A8E86749-6A40-4142-9564-8CC9482244DC}" destId="{43ADE490-3DAF-4E94-893F-319F2B932A99}" srcOrd="6" destOrd="0" presId="urn:microsoft.com/office/officeart/2018/2/layout/IconVerticalSolidList"/>
    <dgm:cxn modelId="{C3392019-BC25-4625-A682-A106F2E6E136}" type="presParOf" srcId="{43ADE490-3DAF-4E94-893F-319F2B932A99}" destId="{C123A4C3-AECA-431E-BAAC-46E053FE1476}" srcOrd="0" destOrd="0" presId="urn:microsoft.com/office/officeart/2018/2/layout/IconVerticalSolidList"/>
    <dgm:cxn modelId="{A31E1E94-50BD-48DB-9685-9E4BEB909D3C}" type="presParOf" srcId="{43ADE490-3DAF-4E94-893F-319F2B932A99}" destId="{DD9AFC5C-C4B8-4BB8-AA99-E2FA358396B8}" srcOrd="1" destOrd="0" presId="urn:microsoft.com/office/officeart/2018/2/layout/IconVerticalSolidList"/>
    <dgm:cxn modelId="{1BD3819E-A875-4BAA-A2F6-5B72CC28E390}" type="presParOf" srcId="{43ADE490-3DAF-4E94-893F-319F2B932A99}" destId="{B1653384-993A-4ED9-A2FA-7E9FC3CB7719}" srcOrd="2" destOrd="0" presId="urn:microsoft.com/office/officeart/2018/2/layout/IconVerticalSolidList"/>
    <dgm:cxn modelId="{F076FCBC-D7FF-4F24-ACDA-7B76BC5DDC47}" type="presParOf" srcId="{43ADE490-3DAF-4E94-893F-319F2B932A99}" destId="{30C1B5E7-63BC-47E2-99B1-D333976C6CC0}" srcOrd="3" destOrd="0" presId="urn:microsoft.com/office/officeart/2018/2/layout/IconVerticalSolidList"/>
    <dgm:cxn modelId="{D14DCA98-AF97-4196-932F-712AC3A86DD0}" type="presParOf" srcId="{A8E86749-6A40-4142-9564-8CC9482244DC}" destId="{A9FDCF8A-7864-48E4-9A53-F2A2A9C44D57}" srcOrd="7" destOrd="0" presId="urn:microsoft.com/office/officeart/2018/2/layout/IconVerticalSolidList"/>
    <dgm:cxn modelId="{B005C86A-418C-44AD-A36F-D29F5BB15D95}" type="presParOf" srcId="{A8E86749-6A40-4142-9564-8CC9482244DC}" destId="{7C7AADD3-17F5-487B-97EF-DAFB9AA80298}" srcOrd="8" destOrd="0" presId="urn:microsoft.com/office/officeart/2018/2/layout/IconVerticalSolidList"/>
    <dgm:cxn modelId="{3A94BEAE-DA0D-4792-9DCC-9CB74B6621BE}" type="presParOf" srcId="{7C7AADD3-17F5-487B-97EF-DAFB9AA80298}" destId="{15DDEFA3-0720-46F0-B9D8-F003558685FA}" srcOrd="0" destOrd="0" presId="urn:microsoft.com/office/officeart/2018/2/layout/IconVerticalSolidList"/>
    <dgm:cxn modelId="{B86A255F-49F9-4AAF-A406-9818EBA2D7A9}" type="presParOf" srcId="{7C7AADD3-17F5-487B-97EF-DAFB9AA80298}" destId="{91B6F034-3FCC-42CE-B87E-E82442C6C41C}" srcOrd="1" destOrd="0" presId="urn:microsoft.com/office/officeart/2018/2/layout/IconVerticalSolidList"/>
    <dgm:cxn modelId="{D775D584-0887-42F1-9F27-B781043F2086}" type="presParOf" srcId="{7C7AADD3-17F5-487B-97EF-DAFB9AA80298}" destId="{3C204B31-2969-40B3-B979-F9B887FA5DB3}" srcOrd="2" destOrd="0" presId="urn:microsoft.com/office/officeart/2018/2/layout/IconVerticalSolidList"/>
    <dgm:cxn modelId="{B57A53B1-A545-4ABC-B90C-50DCA23D2C76}" type="presParOf" srcId="{7C7AADD3-17F5-487B-97EF-DAFB9AA80298}" destId="{5746F013-6131-4ED3-B800-F49D19D3BA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68192-C879-4727-8070-4C4B8C2D1F1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713AD3-C8E0-47E1-B3DD-70C3EA173EF6}">
      <dgm:prSet/>
      <dgm:spPr/>
      <dgm:t>
        <a:bodyPr/>
        <a:lstStyle/>
        <a:p>
          <a:r>
            <a:rPr lang="tr-TR"/>
            <a:t>2.Sınırı İfade Edin</a:t>
          </a:r>
          <a:endParaRPr lang="en-US"/>
        </a:p>
      </dgm:t>
    </dgm:pt>
    <dgm:pt modelId="{D6187648-503E-4E78-BC3A-92453A7F58BA}" type="parTrans" cxnId="{6CAA013F-EB49-42E5-B23A-B866BE75AD96}">
      <dgm:prSet/>
      <dgm:spPr/>
      <dgm:t>
        <a:bodyPr/>
        <a:lstStyle/>
        <a:p>
          <a:endParaRPr lang="en-US"/>
        </a:p>
      </dgm:t>
    </dgm:pt>
    <dgm:pt modelId="{C575C2ED-3E61-4371-B025-5773064F3B9C}" type="sibTrans" cxnId="{6CAA013F-EB49-42E5-B23A-B866BE75AD96}">
      <dgm:prSet/>
      <dgm:spPr/>
      <dgm:t>
        <a:bodyPr/>
        <a:lstStyle/>
        <a:p>
          <a:endParaRPr lang="en-US"/>
        </a:p>
      </dgm:t>
    </dgm:pt>
    <dgm:pt modelId="{F61FC21B-D6FC-4C48-B2A4-A7C5A9A879FF}">
      <dgm:prSet custT="1"/>
      <dgm:spPr/>
      <dgm:t>
        <a:bodyPr/>
        <a:lstStyle/>
        <a:p>
          <a:r>
            <a:rPr lang="tr-TR" sz="2000" dirty="0"/>
            <a:t>Kısa, açık ve </a:t>
          </a:r>
          <a:r>
            <a:rPr lang="tr-TR" sz="2000" b="1" dirty="0"/>
            <a:t>net</a:t>
          </a:r>
          <a:r>
            <a:rPr lang="tr-TR" sz="2000" dirty="0"/>
            <a:t> bir şekilde sınırları çizin.</a:t>
          </a:r>
          <a:endParaRPr lang="en-US" sz="2000" dirty="0"/>
        </a:p>
      </dgm:t>
    </dgm:pt>
    <dgm:pt modelId="{18BE0AE8-4A9B-4AEB-BE7B-EAAA1499DC95}" type="parTrans" cxnId="{8906C38B-3AD0-40C7-B635-4BC4F11D2C2A}">
      <dgm:prSet/>
      <dgm:spPr/>
      <dgm:t>
        <a:bodyPr/>
        <a:lstStyle/>
        <a:p>
          <a:endParaRPr lang="en-US"/>
        </a:p>
      </dgm:t>
    </dgm:pt>
    <dgm:pt modelId="{A5B25672-F8EC-4148-B051-67CE20B30685}" type="sibTrans" cxnId="{8906C38B-3AD0-40C7-B635-4BC4F11D2C2A}">
      <dgm:prSet/>
      <dgm:spPr/>
      <dgm:t>
        <a:bodyPr/>
        <a:lstStyle/>
        <a:p>
          <a:endParaRPr lang="en-US"/>
        </a:p>
      </dgm:t>
    </dgm:pt>
    <dgm:pt modelId="{674832CA-3FEF-40AF-A399-4A21FF9DA36F}">
      <dgm:prSet custT="1"/>
      <dgm:spPr/>
      <dgm:t>
        <a:bodyPr/>
        <a:lstStyle/>
        <a:p>
          <a:r>
            <a:rPr lang="tr-TR" sz="1500" i="1" dirty="0"/>
            <a:t>Örnek</a:t>
          </a:r>
          <a:r>
            <a:rPr lang="tr-TR" sz="2000" i="1" dirty="0"/>
            <a:t>:  «Metin, biz sınıfımızda söz hakkı alarak konuşuyoruz.»</a:t>
          </a:r>
          <a:endParaRPr lang="en-US" sz="2000" dirty="0"/>
        </a:p>
      </dgm:t>
    </dgm:pt>
    <dgm:pt modelId="{29E1845B-717F-4984-B8D9-79D6538622A5}" type="parTrans" cxnId="{BA699640-542F-49C0-9442-7034BAFF65B0}">
      <dgm:prSet/>
      <dgm:spPr/>
      <dgm:t>
        <a:bodyPr/>
        <a:lstStyle/>
        <a:p>
          <a:endParaRPr lang="en-US"/>
        </a:p>
      </dgm:t>
    </dgm:pt>
    <dgm:pt modelId="{97FB939D-8C79-4EDE-BB70-CD27CD56DC40}" type="sibTrans" cxnId="{BA699640-542F-49C0-9442-7034BAFF65B0}">
      <dgm:prSet/>
      <dgm:spPr/>
      <dgm:t>
        <a:bodyPr/>
        <a:lstStyle/>
        <a:p>
          <a:endParaRPr lang="en-US"/>
        </a:p>
      </dgm:t>
    </dgm:pt>
    <dgm:pt modelId="{D6B37B48-DFFC-4AD2-9CA4-75DE7E0EED4A}" type="pres">
      <dgm:prSet presAssocID="{F1868192-C879-4727-8070-4C4B8C2D1F12}" presName="root" presStyleCnt="0">
        <dgm:presLayoutVars>
          <dgm:dir/>
          <dgm:resizeHandles val="exact"/>
        </dgm:presLayoutVars>
      </dgm:prSet>
      <dgm:spPr/>
    </dgm:pt>
    <dgm:pt modelId="{0B235D54-B728-49BC-A862-A01CDB55B270}" type="pres">
      <dgm:prSet presAssocID="{B0713AD3-C8E0-47E1-B3DD-70C3EA173EF6}" presName="compNode" presStyleCnt="0"/>
      <dgm:spPr/>
    </dgm:pt>
    <dgm:pt modelId="{E607C144-768E-40D0-BD56-F3455CE226A7}" type="pres">
      <dgm:prSet presAssocID="{B0713AD3-C8E0-47E1-B3DD-70C3EA173EF6}" presName="bgRect" presStyleLbl="bgShp" presStyleIdx="0" presStyleCnt="2"/>
      <dgm:spPr/>
    </dgm:pt>
    <dgm:pt modelId="{702F9AA0-30EF-47DC-9456-08BC294DE66F}" type="pres">
      <dgm:prSet presAssocID="{B0713AD3-C8E0-47E1-B3DD-70C3EA173E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lge"/>
        </a:ext>
      </dgm:extLst>
    </dgm:pt>
    <dgm:pt modelId="{A32AFC3D-027C-4252-9CD3-59191BD4FC9E}" type="pres">
      <dgm:prSet presAssocID="{B0713AD3-C8E0-47E1-B3DD-70C3EA173EF6}" presName="spaceRect" presStyleCnt="0"/>
      <dgm:spPr/>
    </dgm:pt>
    <dgm:pt modelId="{54DECF41-5B43-4096-842A-5833C8EFAC2F}" type="pres">
      <dgm:prSet presAssocID="{B0713AD3-C8E0-47E1-B3DD-70C3EA173EF6}" presName="parTx" presStyleLbl="revTx" presStyleIdx="0" presStyleCnt="3">
        <dgm:presLayoutVars>
          <dgm:chMax val="0"/>
          <dgm:chPref val="0"/>
        </dgm:presLayoutVars>
      </dgm:prSet>
      <dgm:spPr/>
    </dgm:pt>
    <dgm:pt modelId="{0D866ECA-4F2A-4B98-A6A5-C06C9C0DAEE9}" type="pres">
      <dgm:prSet presAssocID="{C575C2ED-3E61-4371-B025-5773064F3B9C}" presName="sibTrans" presStyleCnt="0"/>
      <dgm:spPr/>
    </dgm:pt>
    <dgm:pt modelId="{ADA2101F-D388-4C17-A66C-A1559604641E}" type="pres">
      <dgm:prSet presAssocID="{F61FC21B-D6FC-4C48-B2A4-A7C5A9A879FF}" presName="compNode" presStyleCnt="0"/>
      <dgm:spPr/>
    </dgm:pt>
    <dgm:pt modelId="{2F89EE11-90F6-4D2F-87DA-7611380E7901}" type="pres">
      <dgm:prSet presAssocID="{F61FC21B-D6FC-4C48-B2A4-A7C5A9A879FF}" presName="bgRect" presStyleLbl="bgShp" presStyleIdx="1" presStyleCnt="2"/>
      <dgm:spPr/>
    </dgm:pt>
    <dgm:pt modelId="{52F85AFB-966A-4BEB-A4C4-038FF24E719B}" type="pres">
      <dgm:prSet presAssocID="{F61FC21B-D6FC-4C48-B2A4-A7C5A9A879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ırnak İşareti"/>
        </a:ext>
      </dgm:extLst>
    </dgm:pt>
    <dgm:pt modelId="{41F7BCCA-3701-43FE-BB03-C606E81A7777}" type="pres">
      <dgm:prSet presAssocID="{F61FC21B-D6FC-4C48-B2A4-A7C5A9A879FF}" presName="spaceRect" presStyleCnt="0"/>
      <dgm:spPr/>
    </dgm:pt>
    <dgm:pt modelId="{155814E5-0776-4BFC-8801-2945AC00545E}" type="pres">
      <dgm:prSet presAssocID="{F61FC21B-D6FC-4C48-B2A4-A7C5A9A879FF}" presName="parTx" presStyleLbl="revTx" presStyleIdx="1" presStyleCnt="3" custLinFactNeighborX="-18842" custLinFactNeighborY="-3009">
        <dgm:presLayoutVars>
          <dgm:chMax val="0"/>
          <dgm:chPref val="0"/>
        </dgm:presLayoutVars>
      </dgm:prSet>
      <dgm:spPr/>
    </dgm:pt>
    <dgm:pt modelId="{62ACD14D-572F-4C4A-A4C7-B3B2CA437459}" type="pres">
      <dgm:prSet presAssocID="{F61FC21B-D6FC-4C48-B2A4-A7C5A9A879FF}" presName="desTx" presStyleLbl="revTx" presStyleIdx="2" presStyleCnt="3" custScaleX="168268" custLinFactNeighborX="-19998" custLinFactNeighborY="-2006">
        <dgm:presLayoutVars/>
      </dgm:prSet>
      <dgm:spPr/>
    </dgm:pt>
  </dgm:ptLst>
  <dgm:cxnLst>
    <dgm:cxn modelId="{6CAA013F-EB49-42E5-B23A-B866BE75AD96}" srcId="{F1868192-C879-4727-8070-4C4B8C2D1F12}" destId="{B0713AD3-C8E0-47E1-B3DD-70C3EA173EF6}" srcOrd="0" destOrd="0" parTransId="{D6187648-503E-4E78-BC3A-92453A7F58BA}" sibTransId="{C575C2ED-3E61-4371-B025-5773064F3B9C}"/>
    <dgm:cxn modelId="{BA699640-542F-49C0-9442-7034BAFF65B0}" srcId="{F61FC21B-D6FC-4C48-B2A4-A7C5A9A879FF}" destId="{674832CA-3FEF-40AF-A399-4A21FF9DA36F}" srcOrd="0" destOrd="0" parTransId="{29E1845B-717F-4984-B8D9-79D6538622A5}" sibTransId="{97FB939D-8C79-4EDE-BB70-CD27CD56DC40}"/>
    <dgm:cxn modelId="{3228DB69-F678-4705-9869-B37BD18718D2}" type="presOf" srcId="{B0713AD3-C8E0-47E1-B3DD-70C3EA173EF6}" destId="{54DECF41-5B43-4096-842A-5833C8EFAC2F}" srcOrd="0" destOrd="0" presId="urn:microsoft.com/office/officeart/2018/2/layout/IconVerticalSolidList"/>
    <dgm:cxn modelId="{B1B5D973-F200-48D8-839C-9E0AD9C63FAF}" type="presOf" srcId="{674832CA-3FEF-40AF-A399-4A21FF9DA36F}" destId="{62ACD14D-572F-4C4A-A4C7-B3B2CA437459}" srcOrd="0" destOrd="0" presId="urn:microsoft.com/office/officeart/2018/2/layout/IconVerticalSolidList"/>
    <dgm:cxn modelId="{8906C38B-3AD0-40C7-B635-4BC4F11D2C2A}" srcId="{F1868192-C879-4727-8070-4C4B8C2D1F12}" destId="{F61FC21B-D6FC-4C48-B2A4-A7C5A9A879FF}" srcOrd="1" destOrd="0" parTransId="{18BE0AE8-4A9B-4AEB-BE7B-EAAA1499DC95}" sibTransId="{A5B25672-F8EC-4148-B051-67CE20B30685}"/>
    <dgm:cxn modelId="{8B43F29B-82A6-49CE-9018-B5266669A4A7}" type="presOf" srcId="{F61FC21B-D6FC-4C48-B2A4-A7C5A9A879FF}" destId="{155814E5-0776-4BFC-8801-2945AC00545E}" srcOrd="0" destOrd="0" presId="urn:microsoft.com/office/officeart/2018/2/layout/IconVerticalSolidList"/>
    <dgm:cxn modelId="{5073F0D9-2CCB-40C4-9980-BC2DBA0CD765}" type="presOf" srcId="{F1868192-C879-4727-8070-4C4B8C2D1F12}" destId="{D6B37B48-DFFC-4AD2-9CA4-75DE7E0EED4A}" srcOrd="0" destOrd="0" presId="urn:microsoft.com/office/officeart/2018/2/layout/IconVerticalSolidList"/>
    <dgm:cxn modelId="{27ADBAFB-7222-42A4-B409-41724C80A5F4}" type="presParOf" srcId="{D6B37B48-DFFC-4AD2-9CA4-75DE7E0EED4A}" destId="{0B235D54-B728-49BC-A862-A01CDB55B270}" srcOrd="0" destOrd="0" presId="urn:microsoft.com/office/officeart/2018/2/layout/IconVerticalSolidList"/>
    <dgm:cxn modelId="{CE9D92EF-AD63-4711-986D-FA640444DC5A}" type="presParOf" srcId="{0B235D54-B728-49BC-A862-A01CDB55B270}" destId="{E607C144-768E-40D0-BD56-F3455CE226A7}" srcOrd="0" destOrd="0" presId="urn:microsoft.com/office/officeart/2018/2/layout/IconVerticalSolidList"/>
    <dgm:cxn modelId="{4674BF5B-7D95-4697-835C-095787C5BFF5}" type="presParOf" srcId="{0B235D54-B728-49BC-A862-A01CDB55B270}" destId="{702F9AA0-30EF-47DC-9456-08BC294DE66F}" srcOrd="1" destOrd="0" presId="urn:microsoft.com/office/officeart/2018/2/layout/IconVerticalSolidList"/>
    <dgm:cxn modelId="{7C1C75A7-2AEB-46D4-A4D4-5B5BAC08DAE1}" type="presParOf" srcId="{0B235D54-B728-49BC-A862-A01CDB55B270}" destId="{A32AFC3D-027C-4252-9CD3-59191BD4FC9E}" srcOrd="2" destOrd="0" presId="urn:microsoft.com/office/officeart/2018/2/layout/IconVerticalSolidList"/>
    <dgm:cxn modelId="{6F565514-A1D7-498D-B538-099734B073C7}" type="presParOf" srcId="{0B235D54-B728-49BC-A862-A01CDB55B270}" destId="{54DECF41-5B43-4096-842A-5833C8EFAC2F}" srcOrd="3" destOrd="0" presId="urn:microsoft.com/office/officeart/2018/2/layout/IconVerticalSolidList"/>
    <dgm:cxn modelId="{0B8A3DB8-B196-4734-9D40-21A9D74008E1}" type="presParOf" srcId="{D6B37B48-DFFC-4AD2-9CA4-75DE7E0EED4A}" destId="{0D866ECA-4F2A-4B98-A6A5-C06C9C0DAEE9}" srcOrd="1" destOrd="0" presId="urn:microsoft.com/office/officeart/2018/2/layout/IconVerticalSolidList"/>
    <dgm:cxn modelId="{A3A8E26E-FBF5-4DF4-A046-0669EF118B8B}" type="presParOf" srcId="{D6B37B48-DFFC-4AD2-9CA4-75DE7E0EED4A}" destId="{ADA2101F-D388-4C17-A66C-A1559604641E}" srcOrd="2" destOrd="0" presId="urn:microsoft.com/office/officeart/2018/2/layout/IconVerticalSolidList"/>
    <dgm:cxn modelId="{900CDAD2-8031-46E1-93AD-55AA61B6BC9F}" type="presParOf" srcId="{ADA2101F-D388-4C17-A66C-A1559604641E}" destId="{2F89EE11-90F6-4D2F-87DA-7611380E7901}" srcOrd="0" destOrd="0" presId="urn:microsoft.com/office/officeart/2018/2/layout/IconVerticalSolidList"/>
    <dgm:cxn modelId="{5E4A4F1D-08E4-4D6B-81FE-212F5C60ED1A}" type="presParOf" srcId="{ADA2101F-D388-4C17-A66C-A1559604641E}" destId="{52F85AFB-966A-4BEB-A4C4-038FF24E719B}" srcOrd="1" destOrd="0" presId="urn:microsoft.com/office/officeart/2018/2/layout/IconVerticalSolidList"/>
    <dgm:cxn modelId="{72A0F457-CF10-4E55-94DD-E74B1E34F5D9}" type="presParOf" srcId="{ADA2101F-D388-4C17-A66C-A1559604641E}" destId="{41F7BCCA-3701-43FE-BB03-C606E81A7777}" srcOrd="2" destOrd="0" presId="urn:microsoft.com/office/officeart/2018/2/layout/IconVerticalSolidList"/>
    <dgm:cxn modelId="{A56B428A-1B3E-4BA2-8AEF-681166800B55}" type="presParOf" srcId="{ADA2101F-D388-4C17-A66C-A1559604641E}" destId="{155814E5-0776-4BFC-8801-2945AC00545E}" srcOrd="3" destOrd="0" presId="urn:microsoft.com/office/officeart/2018/2/layout/IconVerticalSolidList"/>
    <dgm:cxn modelId="{4B03EA05-965A-4012-92AE-A20574FE0310}" type="presParOf" srcId="{ADA2101F-D388-4C17-A66C-A1559604641E}" destId="{62ACD14D-572F-4C4A-A4C7-B3B2CA43745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D072B7-C76C-4351-B0A3-D72FF619549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C56EE3A-D3C1-4698-8EFE-F605165B52A4}">
      <dgm:prSet/>
      <dgm:spPr/>
      <dgm:t>
        <a:bodyPr/>
        <a:lstStyle/>
        <a:p>
          <a:r>
            <a:rPr lang="tr-TR"/>
            <a:t>3.Alternatif Seçenekler Hedefleyin</a:t>
          </a:r>
          <a:endParaRPr lang="en-US"/>
        </a:p>
      </dgm:t>
    </dgm:pt>
    <dgm:pt modelId="{DBA19FDB-36C7-42D7-BAD3-D055F9703B6B}" type="parTrans" cxnId="{E347D793-C9C4-41C6-9012-83FBD0B14BA2}">
      <dgm:prSet/>
      <dgm:spPr/>
      <dgm:t>
        <a:bodyPr/>
        <a:lstStyle/>
        <a:p>
          <a:endParaRPr lang="en-US"/>
        </a:p>
      </dgm:t>
    </dgm:pt>
    <dgm:pt modelId="{638D75BF-001A-46D4-B8D6-D49BB95E8CFB}" type="sibTrans" cxnId="{E347D793-C9C4-41C6-9012-83FBD0B14BA2}">
      <dgm:prSet/>
      <dgm:spPr/>
      <dgm:t>
        <a:bodyPr/>
        <a:lstStyle/>
        <a:p>
          <a:endParaRPr lang="en-US"/>
        </a:p>
      </dgm:t>
    </dgm:pt>
    <dgm:pt modelId="{623E6210-0497-4D6E-B6C5-EB10E8AAF6C4}">
      <dgm:prSet/>
      <dgm:spPr/>
      <dgm:t>
        <a:bodyPr/>
        <a:lstStyle/>
        <a:p>
          <a:r>
            <a:rPr lang="tr-TR"/>
            <a:t>Çocuğunuza </a:t>
          </a:r>
          <a:r>
            <a:rPr lang="tr-TR" b="1"/>
            <a:t>seçenekler sunarak </a:t>
          </a:r>
          <a:r>
            <a:rPr lang="tr-TR"/>
            <a:t>sınır çizmesini kolaylaştırın.</a:t>
          </a:r>
          <a:endParaRPr lang="en-US"/>
        </a:p>
      </dgm:t>
    </dgm:pt>
    <dgm:pt modelId="{30C66BAE-2E2B-4D44-B9E1-399C62CB733A}" type="parTrans" cxnId="{4F008A25-A6EA-46AB-85CE-DB274D53CCCB}">
      <dgm:prSet/>
      <dgm:spPr/>
      <dgm:t>
        <a:bodyPr/>
        <a:lstStyle/>
        <a:p>
          <a:endParaRPr lang="en-US"/>
        </a:p>
      </dgm:t>
    </dgm:pt>
    <dgm:pt modelId="{3D3C4F55-426C-4288-A95B-3641AD351333}" type="sibTrans" cxnId="{4F008A25-A6EA-46AB-85CE-DB274D53CCCB}">
      <dgm:prSet/>
      <dgm:spPr/>
      <dgm:t>
        <a:bodyPr/>
        <a:lstStyle/>
        <a:p>
          <a:endParaRPr lang="en-US"/>
        </a:p>
      </dgm:t>
    </dgm:pt>
    <dgm:pt modelId="{48E25A57-6F93-4B97-88C3-2E982AF50E87}">
      <dgm:prSet/>
      <dgm:spPr/>
      <dgm:t>
        <a:bodyPr/>
        <a:lstStyle/>
        <a:p>
          <a:r>
            <a:rPr lang="tr-TR" i="1"/>
            <a:t>Örnek: «Söz almadan konuşmak yerine parmak kaldırmayı seçebilirsin.»</a:t>
          </a:r>
          <a:endParaRPr lang="en-US"/>
        </a:p>
      </dgm:t>
    </dgm:pt>
    <dgm:pt modelId="{5AD3054E-F169-4981-9C71-DD558F26D848}" type="parTrans" cxnId="{440C2FA2-91A1-4BFF-8045-06BD5843DF87}">
      <dgm:prSet/>
      <dgm:spPr/>
      <dgm:t>
        <a:bodyPr/>
        <a:lstStyle/>
        <a:p>
          <a:endParaRPr lang="en-US"/>
        </a:p>
      </dgm:t>
    </dgm:pt>
    <dgm:pt modelId="{BA9EA6BF-F6F4-4CD9-84C9-709EB66C8710}" type="sibTrans" cxnId="{440C2FA2-91A1-4BFF-8045-06BD5843DF87}">
      <dgm:prSet/>
      <dgm:spPr/>
      <dgm:t>
        <a:bodyPr/>
        <a:lstStyle/>
        <a:p>
          <a:endParaRPr lang="en-US"/>
        </a:p>
      </dgm:t>
    </dgm:pt>
    <dgm:pt modelId="{28328DA9-6DD5-44A7-943B-2638C628F0D9}" type="pres">
      <dgm:prSet presAssocID="{30D072B7-C76C-4351-B0A3-D72FF6195490}" presName="Name0" presStyleCnt="0">
        <dgm:presLayoutVars>
          <dgm:dir/>
          <dgm:animLvl val="lvl"/>
          <dgm:resizeHandles val="exact"/>
        </dgm:presLayoutVars>
      </dgm:prSet>
      <dgm:spPr/>
    </dgm:pt>
    <dgm:pt modelId="{805A465A-603C-4ABB-B8C2-F98C31E927DB}" type="pres">
      <dgm:prSet presAssocID="{7C56EE3A-D3C1-4698-8EFE-F605165B52A4}" presName="boxAndChildren" presStyleCnt="0"/>
      <dgm:spPr/>
    </dgm:pt>
    <dgm:pt modelId="{D98DF344-9FC7-42F4-840E-F545254DEC4E}" type="pres">
      <dgm:prSet presAssocID="{7C56EE3A-D3C1-4698-8EFE-F605165B52A4}" presName="parentTextBox" presStyleLbl="node1" presStyleIdx="0" presStyleCnt="1"/>
      <dgm:spPr/>
    </dgm:pt>
    <dgm:pt modelId="{87EE2206-5FE0-49D8-97B1-002A803193C5}" type="pres">
      <dgm:prSet presAssocID="{7C56EE3A-D3C1-4698-8EFE-F605165B52A4}" presName="entireBox" presStyleLbl="node1" presStyleIdx="0" presStyleCnt="1"/>
      <dgm:spPr/>
    </dgm:pt>
    <dgm:pt modelId="{960CB7C5-1A23-4B3B-9C6F-8E7A5681C4F7}" type="pres">
      <dgm:prSet presAssocID="{7C56EE3A-D3C1-4698-8EFE-F605165B52A4}" presName="descendantBox" presStyleCnt="0"/>
      <dgm:spPr/>
    </dgm:pt>
    <dgm:pt modelId="{CEB64077-9E86-494E-B73F-A35F3A128B40}" type="pres">
      <dgm:prSet presAssocID="{623E6210-0497-4D6E-B6C5-EB10E8AAF6C4}" presName="childTextBox" presStyleLbl="fgAccFollowNode1" presStyleIdx="0" presStyleCnt="1">
        <dgm:presLayoutVars>
          <dgm:bulletEnabled val="1"/>
        </dgm:presLayoutVars>
      </dgm:prSet>
      <dgm:spPr/>
    </dgm:pt>
  </dgm:ptLst>
  <dgm:cxnLst>
    <dgm:cxn modelId="{4F008A25-A6EA-46AB-85CE-DB274D53CCCB}" srcId="{7C56EE3A-D3C1-4698-8EFE-F605165B52A4}" destId="{623E6210-0497-4D6E-B6C5-EB10E8AAF6C4}" srcOrd="0" destOrd="0" parTransId="{30C66BAE-2E2B-4D44-B9E1-399C62CB733A}" sibTransId="{3D3C4F55-426C-4288-A95B-3641AD351333}"/>
    <dgm:cxn modelId="{B791372E-0743-4277-86B2-A28828A5B8DC}" type="presOf" srcId="{30D072B7-C76C-4351-B0A3-D72FF6195490}" destId="{28328DA9-6DD5-44A7-943B-2638C628F0D9}" srcOrd="0" destOrd="0" presId="urn:microsoft.com/office/officeart/2005/8/layout/process4"/>
    <dgm:cxn modelId="{CD3DA04A-65E1-4FA5-9C7B-499BF5D84A30}" type="presOf" srcId="{7C56EE3A-D3C1-4698-8EFE-F605165B52A4}" destId="{87EE2206-5FE0-49D8-97B1-002A803193C5}" srcOrd="1" destOrd="0" presId="urn:microsoft.com/office/officeart/2005/8/layout/process4"/>
    <dgm:cxn modelId="{2911247D-CB65-42EE-8AF0-5A5BB8566D35}" type="presOf" srcId="{623E6210-0497-4D6E-B6C5-EB10E8AAF6C4}" destId="{CEB64077-9E86-494E-B73F-A35F3A128B40}" srcOrd="0" destOrd="0" presId="urn:microsoft.com/office/officeart/2005/8/layout/process4"/>
    <dgm:cxn modelId="{76D59089-F9C1-47F8-977A-17435AC56723}" type="presOf" srcId="{48E25A57-6F93-4B97-88C3-2E982AF50E87}" destId="{CEB64077-9E86-494E-B73F-A35F3A128B40}" srcOrd="0" destOrd="1" presId="urn:microsoft.com/office/officeart/2005/8/layout/process4"/>
    <dgm:cxn modelId="{E347D793-C9C4-41C6-9012-83FBD0B14BA2}" srcId="{30D072B7-C76C-4351-B0A3-D72FF6195490}" destId="{7C56EE3A-D3C1-4698-8EFE-F605165B52A4}" srcOrd="0" destOrd="0" parTransId="{DBA19FDB-36C7-42D7-BAD3-D055F9703B6B}" sibTransId="{638D75BF-001A-46D4-B8D6-D49BB95E8CFB}"/>
    <dgm:cxn modelId="{440C2FA2-91A1-4BFF-8045-06BD5843DF87}" srcId="{623E6210-0497-4D6E-B6C5-EB10E8AAF6C4}" destId="{48E25A57-6F93-4B97-88C3-2E982AF50E87}" srcOrd="0" destOrd="0" parTransId="{5AD3054E-F169-4981-9C71-DD558F26D848}" sibTransId="{BA9EA6BF-F6F4-4CD9-84C9-709EB66C8710}"/>
    <dgm:cxn modelId="{E9E967ED-EC2A-4862-817C-0BAC150D7DFA}" type="presOf" srcId="{7C56EE3A-D3C1-4698-8EFE-F605165B52A4}" destId="{D98DF344-9FC7-42F4-840E-F545254DEC4E}" srcOrd="0" destOrd="0" presId="urn:microsoft.com/office/officeart/2005/8/layout/process4"/>
    <dgm:cxn modelId="{18E079F1-4E12-4C53-AC93-EADB9CECAD67}" type="presParOf" srcId="{28328DA9-6DD5-44A7-943B-2638C628F0D9}" destId="{805A465A-603C-4ABB-B8C2-F98C31E927DB}" srcOrd="0" destOrd="0" presId="urn:microsoft.com/office/officeart/2005/8/layout/process4"/>
    <dgm:cxn modelId="{622A8521-906E-49B9-B8A5-FC954EFE6039}" type="presParOf" srcId="{805A465A-603C-4ABB-B8C2-F98C31E927DB}" destId="{D98DF344-9FC7-42F4-840E-F545254DEC4E}" srcOrd="0" destOrd="0" presId="urn:microsoft.com/office/officeart/2005/8/layout/process4"/>
    <dgm:cxn modelId="{AEE97550-2155-434E-A72D-908E4D0562D0}" type="presParOf" srcId="{805A465A-603C-4ABB-B8C2-F98C31E927DB}" destId="{87EE2206-5FE0-49D8-97B1-002A803193C5}" srcOrd="1" destOrd="0" presId="urn:microsoft.com/office/officeart/2005/8/layout/process4"/>
    <dgm:cxn modelId="{8A6B8638-C3DF-4CE8-9761-0E3234F099E6}" type="presParOf" srcId="{805A465A-603C-4ABB-B8C2-F98C31E927DB}" destId="{960CB7C5-1A23-4B3B-9C6F-8E7A5681C4F7}" srcOrd="2" destOrd="0" presId="urn:microsoft.com/office/officeart/2005/8/layout/process4"/>
    <dgm:cxn modelId="{5C2D98C7-344A-4E3F-B93F-DC10A94CEDBD}" type="presParOf" srcId="{960CB7C5-1A23-4B3B-9C6F-8E7A5681C4F7}" destId="{CEB64077-9E86-494E-B73F-A35F3A128B4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44A42-B60F-4C1F-8544-11444811201E}">
      <dsp:nvSpPr>
        <dsp:cNvPr id="0" name=""/>
        <dsp:cNvSpPr/>
      </dsp:nvSpPr>
      <dsp:spPr>
        <a:xfrm>
          <a:off x="0" y="0"/>
          <a:ext cx="8262222" cy="12068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Sınırlar öğrenme ve keşfetme sürecinde çok önemli rol oynar.</a:t>
          </a:r>
          <a:endParaRPr lang="en-US" sz="2700" kern="1200"/>
        </a:p>
      </dsp:txBody>
      <dsp:txXfrm>
        <a:off x="35346" y="35346"/>
        <a:ext cx="6959973" cy="1136125"/>
      </dsp:txXfrm>
    </dsp:sp>
    <dsp:sp modelId="{FAF71B8C-14D8-4225-9C4A-449DFCAF6131}">
      <dsp:nvSpPr>
        <dsp:cNvPr id="0" name=""/>
        <dsp:cNvSpPr/>
      </dsp:nvSpPr>
      <dsp:spPr>
        <a:xfrm>
          <a:off x="729019" y="1407953"/>
          <a:ext cx="8262222" cy="120681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Çocuklar belirgin sınırlar içerisinde dünyalarını sınama ve keşfetme ihtiyacı duyarlar.</a:t>
          </a:r>
          <a:endParaRPr lang="en-US" sz="2700" kern="1200"/>
        </a:p>
      </dsp:txBody>
      <dsp:txXfrm>
        <a:off x="764365" y="1443299"/>
        <a:ext cx="6678079" cy="1136125"/>
      </dsp:txXfrm>
    </dsp:sp>
    <dsp:sp modelId="{C4501139-7763-4B98-AD02-C5CA772FFE7D}">
      <dsp:nvSpPr>
        <dsp:cNvPr id="0" name=""/>
        <dsp:cNvSpPr/>
      </dsp:nvSpPr>
      <dsp:spPr>
        <a:xfrm>
          <a:off x="1458039" y="2815907"/>
          <a:ext cx="8262222" cy="120681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Yaşadıkları ortamın kurallarını anlamak isterler.</a:t>
          </a:r>
          <a:endParaRPr lang="en-US" sz="2700" kern="1200"/>
        </a:p>
      </dsp:txBody>
      <dsp:txXfrm>
        <a:off x="1493385" y="2851253"/>
        <a:ext cx="6678079" cy="1136125"/>
      </dsp:txXfrm>
    </dsp:sp>
    <dsp:sp modelId="{12BEF73F-AA22-447C-9A05-E7FB78AEB9BB}">
      <dsp:nvSpPr>
        <dsp:cNvPr id="0" name=""/>
        <dsp:cNvSpPr/>
      </dsp:nvSpPr>
      <dsp:spPr>
        <a:xfrm>
          <a:off x="7477791" y="915169"/>
          <a:ext cx="784431" cy="7844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54288" y="915169"/>
        <a:ext cx="431437" cy="590284"/>
      </dsp:txXfrm>
    </dsp:sp>
    <dsp:sp modelId="{E94E1963-BE0C-47F7-A9B4-CFD850774F3D}">
      <dsp:nvSpPr>
        <dsp:cNvPr id="0" name=""/>
        <dsp:cNvSpPr/>
      </dsp:nvSpPr>
      <dsp:spPr>
        <a:xfrm>
          <a:off x="8206810" y="2315078"/>
          <a:ext cx="784431" cy="78443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83307" y="2315078"/>
        <a:ext cx="431437" cy="590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56E12-064B-4586-923B-7EBF2013EF48}">
      <dsp:nvSpPr>
        <dsp:cNvPr id="0" name=""/>
        <dsp:cNvSpPr/>
      </dsp:nvSpPr>
      <dsp:spPr>
        <a:xfrm>
          <a:off x="0" y="6243"/>
          <a:ext cx="5641974" cy="7480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EA1F1-6500-47DB-A223-2B7CC3F27336}">
      <dsp:nvSpPr>
        <dsp:cNvPr id="0" name=""/>
        <dsp:cNvSpPr/>
      </dsp:nvSpPr>
      <dsp:spPr>
        <a:xfrm>
          <a:off x="226270" y="174544"/>
          <a:ext cx="411803" cy="4114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65DBE5-F93B-4407-98C3-D83B7789DCA1}">
      <dsp:nvSpPr>
        <dsp:cNvPr id="0" name=""/>
        <dsp:cNvSpPr/>
      </dsp:nvSpPr>
      <dsp:spPr>
        <a:xfrm>
          <a:off x="864344" y="6243"/>
          <a:ext cx="4738581" cy="81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85" tIns="86585" rIns="86585" bIns="86585" numCol="1" spcCol="1270" anchor="ctr" anchorCtr="0">
          <a:noAutofit/>
        </a:bodyPr>
        <a:lstStyle/>
        <a:p>
          <a:pPr marL="0" lvl="0" indent="0" algn="l" defTabSz="622300">
            <a:lnSpc>
              <a:spcPct val="90000"/>
            </a:lnSpc>
            <a:spcBef>
              <a:spcPct val="0"/>
            </a:spcBef>
            <a:spcAft>
              <a:spcPct val="35000"/>
            </a:spcAft>
            <a:buNone/>
          </a:pPr>
          <a:r>
            <a:rPr lang="tr-TR" sz="1400" b="1" kern="1200" dirty="0"/>
            <a:t>4. Zaman Sınırları:</a:t>
          </a:r>
          <a:endParaRPr lang="en-US" sz="1400" kern="1200" dirty="0"/>
        </a:p>
      </dsp:txBody>
      <dsp:txXfrm>
        <a:off x="864344" y="6243"/>
        <a:ext cx="4738581" cy="818127"/>
      </dsp:txXfrm>
    </dsp:sp>
    <dsp:sp modelId="{3C3763F5-99B0-4025-9039-89D58289B266}">
      <dsp:nvSpPr>
        <dsp:cNvPr id="0" name=""/>
        <dsp:cNvSpPr/>
      </dsp:nvSpPr>
      <dsp:spPr>
        <a:xfrm>
          <a:off x="0" y="1028902"/>
          <a:ext cx="5641974" cy="7480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DBE15-6EF1-4669-9778-8093A0868038}">
      <dsp:nvSpPr>
        <dsp:cNvPr id="0" name=""/>
        <dsp:cNvSpPr/>
      </dsp:nvSpPr>
      <dsp:spPr>
        <a:xfrm>
          <a:off x="226270" y="1197203"/>
          <a:ext cx="411803" cy="4114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9BF7FA-478E-47EC-A320-5A1C055CCBBB}">
      <dsp:nvSpPr>
        <dsp:cNvPr id="0" name=""/>
        <dsp:cNvSpPr/>
      </dsp:nvSpPr>
      <dsp:spPr>
        <a:xfrm>
          <a:off x="864344" y="1028902"/>
          <a:ext cx="4738581" cy="81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85" tIns="86585" rIns="86585" bIns="86585" numCol="1" spcCol="1270" anchor="ctr" anchorCtr="0">
          <a:noAutofit/>
        </a:bodyPr>
        <a:lstStyle/>
        <a:p>
          <a:pPr marL="0" lvl="0" indent="0" algn="l" defTabSz="622300">
            <a:lnSpc>
              <a:spcPct val="90000"/>
            </a:lnSpc>
            <a:spcBef>
              <a:spcPct val="0"/>
            </a:spcBef>
            <a:spcAft>
              <a:spcPct val="35000"/>
            </a:spcAft>
            <a:buNone/>
          </a:pPr>
          <a:r>
            <a:rPr lang="tr-TR" sz="1400" kern="1200"/>
            <a:t>Aktivite ve etkinliklerin zaman yönetimi anlamına gelmektedir. </a:t>
          </a:r>
          <a:endParaRPr lang="en-US" sz="1400" kern="1200"/>
        </a:p>
      </dsp:txBody>
      <dsp:txXfrm>
        <a:off x="864344" y="1028902"/>
        <a:ext cx="4738581" cy="818127"/>
      </dsp:txXfrm>
    </dsp:sp>
    <dsp:sp modelId="{FE67D602-5E92-4F5E-BCC7-3C618CE09548}">
      <dsp:nvSpPr>
        <dsp:cNvPr id="0" name=""/>
        <dsp:cNvSpPr/>
      </dsp:nvSpPr>
      <dsp:spPr>
        <a:xfrm>
          <a:off x="0" y="2051561"/>
          <a:ext cx="5641974" cy="7480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8B6CC-4CA0-47A8-80CA-6E64935E466A}">
      <dsp:nvSpPr>
        <dsp:cNvPr id="0" name=""/>
        <dsp:cNvSpPr/>
      </dsp:nvSpPr>
      <dsp:spPr>
        <a:xfrm>
          <a:off x="226270" y="2219861"/>
          <a:ext cx="411803" cy="4114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4392DA-52B9-4E7A-8496-6443C4F6D0BC}">
      <dsp:nvSpPr>
        <dsp:cNvPr id="0" name=""/>
        <dsp:cNvSpPr/>
      </dsp:nvSpPr>
      <dsp:spPr>
        <a:xfrm>
          <a:off x="864344" y="2051561"/>
          <a:ext cx="4738581" cy="81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85" tIns="86585" rIns="86585" bIns="86585" numCol="1" spcCol="1270" anchor="ctr" anchorCtr="0">
          <a:noAutofit/>
        </a:bodyPr>
        <a:lstStyle/>
        <a:p>
          <a:pPr marL="0" lvl="0" indent="0" algn="l" defTabSz="622300">
            <a:lnSpc>
              <a:spcPct val="90000"/>
            </a:lnSpc>
            <a:spcBef>
              <a:spcPct val="0"/>
            </a:spcBef>
            <a:spcAft>
              <a:spcPct val="35000"/>
            </a:spcAft>
            <a:buNone/>
          </a:pPr>
          <a:r>
            <a:rPr lang="tr-TR" sz="1400" kern="1200"/>
            <a:t>Çocukların zaman yönetimi becerileri kazanmasını ve görev veya etkinliklerde zaman sınırlarına uyabilmesi için süre hakkında bilgi verilmesi ve bunu etkin kullanmaları için desteklenmesi önemlidir. </a:t>
          </a:r>
          <a:endParaRPr lang="en-US" sz="1400" kern="1200"/>
        </a:p>
      </dsp:txBody>
      <dsp:txXfrm>
        <a:off x="864344" y="2051561"/>
        <a:ext cx="4738581" cy="818127"/>
      </dsp:txXfrm>
    </dsp:sp>
    <dsp:sp modelId="{C123A4C3-AECA-431E-BAAC-46E053FE1476}">
      <dsp:nvSpPr>
        <dsp:cNvPr id="0" name=""/>
        <dsp:cNvSpPr/>
      </dsp:nvSpPr>
      <dsp:spPr>
        <a:xfrm>
          <a:off x="0" y="3074220"/>
          <a:ext cx="5641974" cy="7480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AFC5C-C4B8-4BB8-AA99-E2FA358396B8}">
      <dsp:nvSpPr>
        <dsp:cNvPr id="0" name=""/>
        <dsp:cNvSpPr/>
      </dsp:nvSpPr>
      <dsp:spPr>
        <a:xfrm>
          <a:off x="226270" y="3242520"/>
          <a:ext cx="411803" cy="4114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C1B5E7-63BC-47E2-99B1-D333976C6CC0}">
      <dsp:nvSpPr>
        <dsp:cNvPr id="0" name=""/>
        <dsp:cNvSpPr/>
      </dsp:nvSpPr>
      <dsp:spPr>
        <a:xfrm>
          <a:off x="864344" y="3074220"/>
          <a:ext cx="4738581" cy="81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85" tIns="86585" rIns="86585" bIns="86585" numCol="1" spcCol="1270" anchor="ctr" anchorCtr="0">
          <a:noAutofit/>
        </a:bodyPr>
        <a:lstStyle/>
        <a:p>
          <a:pPr marL="0" lvl="0" indent="0" algn="l" defTabSz="622300">
            <a:lnSpc>
              <a:spcPct val="90000"/>
            </a:lnSpc>
            <a:spcBef>
              <a:spcPct val="0"/>
            </a:spcBef>
            <a:spcAft>
              <a:spcPct val="35000"/>
            </a:spcAft>
            <a:buNone/>
          </a:pPr>
          <a:r>
            <a:rPr lang="tr-TR" sz="1400" kern="1200"/>
            <a:t>Ayrıca etkinlikler arası geçiş süreleri hakkında bilgi verilmesi ise sınıf içi sınırların ve düzenin oluşmasını kolaylaştıran bir faktördür. </a:t>
          </a:r>
          <a:endParaRPr lang="en-US" sz="1400" kern="1200"/>
        </a:p>
      </dsp:txBody>
      <dsp:txXfrm>
        <a:off x="864344" y="3074220"/>
        <a:ext cx="4738581" cy="818127"/>
      </dsp:txXfrm>
    </dsp:sp>
    <dsp:sp modelId="{15DDEFA3-0720-46F0-B9D8-F003558685FA}">
      <dsp:nvSpPr>
        <dsp:cNvPr id="0" name=""/>
        <dsp:cNvSpPr/>
      </dsp:nvSpPr>
      <dsp:spPr>
        <a:xfrm>
          <a:off x="0" y="4096879"/>
          <a:ext cx="5641974" cy="7480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6F034-3FCC-42CE-B87E-E82442C6C41C}">
      <dsp:nvSpPr>
        <dsp:cNvPr id="0" name=""/>
        <dsp:cNvSpPr/>
      </dsp:nvSpPr>
      <dsp:spPr>
        <a:xfrm>
          <a:off x="226270" y="4265179"/>
          <a:ext cx="411803" cy="4114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46F013-6131-4ED3-B800-F49D19D3BA70}">
      <dsp:nvSpPr>
        <dsp:cNvPr id="0" name=""/>
        <dsp:cNvSpPr/>
      </dsp:nvSpPr>
      <dsp:spPr>
        <a:xfrm>
          <a:off x="864344" y="4096879"/>
          <a:ext cx="4738581" cy="81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85" tIns="86585" rIns="86585" bIns="86585" numCol="1" spcCol="1270" anchor="ctr" anchorCtr="0">
          <a:noAutofit/>
        </a:bodyPr>
        <a:lstStyle/>
        <a:p>
          <a:pPr marL="0" lvl="0" indent="0" algn="l" defTabSz="622300">
            <a:lnSpc>
              <a:spcPct val="90000"/>
            </a:lnSpc>
            <a:spcBef>
              <a:spcPct val="0"/>
            </a:spcBef>
            <a:spcAft>
              <a:spcPct val="35000"/>
            </a:spcAft>
            <a:buNone/>
          </a:pPr>
          <a:r>
            <a:rPr lang="tr-TR" sz="1400" b="1" kern="1200"/>
            <a:t>Örneğin, </a:t>
          </a:r>
          <a:r>
            <a:rPr lang="tr-TR" sz="1400" kern="1200"/>
            <a:t>oyun süresinin sona erdiğini anlatmak ve bir sonraki etkinliğe geçiş için ne kadar zamanları olduğunu açıklamak öğrencilerin hazırlıklı olmalarını sağlar.</a:t>
          </a:r>
          <a:endParaRPr lang="en-US" sz="1400" kern="1200"/>
        </a:p>
      </dsp:txBody>
      <dsp:txXfrm>
        <a:off x="864344" y="4096879"/>
        <a:ext cx="4738581" cy="818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7C144-768E-40D0-BD56-F3455CE226A7}">
      <dsp:nvSpPr>
        <dsp:cNvPr id="0" name=""/>
        <dsp:cNvSpPr/>
      </dsp:nvSpPr>
      <dsp:spPr>
        <a:xfrm>
          <a:off x="-237481" y="806181"/>
          <a:ext cx="5641974" cy="1470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2F9AA0-30EF-47DC-9456-08BC294DE66F}">
      <dsp:nvSpPr>
        <dsp:cNvPr id="0" name=""/>
        <dsp:cNvSpPr/>
      </dsp:nvSpPr>
      <dsp:spPr>
        <a:xfrm>
          <a:off x="207379" y="1137070"/>
          <a:ext cx="808838" cy="808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DECF41-5B43-4096-842A-5833C8EFAC2F}">
      <dsp:nvSpPr>
        <dsp:cNvPr id="0" name=""/>
        <dsp:cNvSpPr/>
      </dsp:nvSpPr>
      <dsp:spPr>
        <a:xfrm>
          <a:off x="1461079" y="806181"/>
          <a:ext cx="3940090"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1111250">
            <a:lnSpc>
              <a:spcPct val="90000"/>
            </a:lnSpc>
            <a:spcBef>
              <a:spcPct val="0"/>
            </a:spcBef>
            <a:spcAft>
              <a:spcPct val="35000"/>
            </a:spcAft>
            <a:buNone/>
          </a:pPr>
          <a:r>
            <a:rPr lang="tr-TR" sz="2500" kern="1200"/>
            <a:t>2.Sınırı İfade Edin</a:t>
          </a:r>
          <a:endParaRPr lang="en-US" sz="2500" kern="1200"/>
        </a:p>
      </dsp:txBody>
      <dsp:txXfrm>
        <a:off x="1461079" y="806181"/>
        <a:ext cx="3940090" cy="1470616"/>
      </dsp:txXfrm>
    </dsp:sp>
    <dsp:sp modelId="{2F89EE11-90F6-4D2F-87DA-7611380E7901}">
      <dsp:nvSpPr>
        <dsp:cNvPr id="0" name=""/>
        <dsp:cNvSpPr/>
      </dsp:nvSpPr>
      <dsp:spPr>
        <a:xfrm>
          <a:off x="-237481" y="2644452"/>
          <a:ext cx="5641974" cy="1470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85AFB-966A-4BEB-A4C4-038FF24E719B}">
      <dsp:nvSpPr>
        <dsp:cNvPr id="0" name=""/>
        <dsp:cNvSpPr/>
      </dsp:nvSpPr>
      <dsp:spPr>
        <a:xfrm>
          <a:off x="207379" y="2975340"/>
          <a:ext cx="808838" cy="808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5814E5-0776-4BFC-8801-2945AC00545E}">
      <dsp:nvSpPr>
        <dsp:cNvPr id="0" name=""/>
        <dsp:cNvSpPr/>
      </dsp:nvSpPr>
      <dsp:spPr>
        <a:xfrm>
          <a:off x="982702" y="2600201"/>
          <a:ext cx="2538888"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889000">
            <a:lnSpc>
              <a:spcPct val="90000"/>
            </a:lnSpc>
            <a:spcBef>
              <a:spcPct val="0"/>
            </a:spcBef>
            <a:spcAft>
              <a:spcPct val="35000"/>
            </a:spcAft>
            <a:buNone/>
          </a:pPr>
          <a:r>
            <a:rPr lang="tr-TR" sz="2000" kern="1200" dirty="0"/>
            <a:t>Kısa, açık ve </a:t>
          </a:r>
          <a:r>
            <a:rPr lang="tr-TR" sz="2000" b="1" kern="1200" dirty="0"/>
            <a:t>net</a:t>
          </a:r>
          <a:r>
            <a:rPr lang="tr-TR" sz="2000" kern="1200" dirty="0"/>
            <a:t> bir şekilde sınırları çizin.</a:t>
          </a:r>
          <a:endParaRPr lang="en-US" sz="2000" kern="1200" dirty="0"/>
        </a:p>
      </dsp:txBody>
      <dsp:txXfrm>
        <a:off x="982702" y="2600201"/>
        <a:ext cx="2538888" cy="1470616"/>
      </dsp:txXfrm>
    </dsp:sp>
    <dsp:sp modelId="{62ACD14D-572F-4C4A-A4C7-B3B2CA437459}">
      <dsp:nvSpPr>
        <dsp:cNvPr id="0" name=""/>
        <dsp:cNvSpPr/>
      </dsp:nvSpPr>
      <dsp:spPr>
        <a:xfrm>
          <a:off x="3241470" y="2614951"/>
          <a:ext cx="2357774"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666750">
            <a:lnSpc>
              <a:spcPct val="90000"/>
            </a:lnSpc>
            <a:spcBef>
              <a:spcPct val="0"/>
            </a:spcBef>
            <a:spcAft>
              <a:spcPct val="35000"/>
            </a:spcAft>
            <a:buNone/>
          </a:pPr>
          <a:r>
            <a:rPr lang="tr-TR" sz="1500" i="1" kern="1200" dirty="0"/>
            <a:t>Örnek</a:t>
          </a:r>
          <a:r>
            <a:rPr lang="tr-TR" sz="2000" i="1" kern="1200" dirty="0"/>
            <a:t>:  «Metin, biz sınıfımızda söz hakkı alarak konuşuyoruz.»</a:t>
          </a:r>
          <a:endParaRPr lang="en-US" sz="2000" kern="1200" dirty="0"/>
        </a:p>
      </dsp:txBody>
      <dsp:txXfrm>
        <a:off x="3241470" y="2614951"/>
        <a:ext cx="2357774" cy="1470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E2206-5FE0-49D8-97B1-002A803193C5}">
      <dsp:nvSpPr>
        <dsp:cNvPr id="0" name=""/>
        <dsp:cNvSpPr/>
      </dsp:nvSpPr>
      <dsp:spPr>
        <a:xfrm>
          <a:off x="0" y="0"/>
          <a:ext cx="5641974" cy="492125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marL="0" lvl="0" indent="0" algn="ctr" defTabSz="2266950">
            <a:lnSpc>
              <a:spcPct val="90000"/>
            </a:lnSpc>
            <a:spcBef>
              <a:spcPct val="0"/>
            </a:spcBef>
            <a:spcAft>
              <a:spcPct val="35000"/>
            </a:spcAft>
            <a:buNone/>
          </a:pPr>
          <a:r>
            <a:rPr lang="tr-TR" sz="5100" kern="1200"/>
            <a:t>3.Alternatif Seçenekler Hedefleyin</a:t>
          </a:r>
          <a:endParaRPr lang="en-US" sz="5100" kern="1200"/>
        </a:p>
      </dsp:txBody>
      <dsp:txXfrm>
        <a:off x="0" y="0"/>
        <a:ext cx="5641974" cy="2657475"/>
      </dsp:txXfrm>
    </dsp:sp>
    <dsp:sp modelId="{CEB64077-9E86-494E-B73F-A35F3A128B40}">
      <dsp:nvSpPr>
        <dsp:cNvPr id="0" name=""/>
        <dsp:cNvSpPr/>
      </dsp:nvSpPr>
      <dsp:spPr>
        <a:xfrm>
          <a:off x="0" y="2559049"/>
          <a:ext cx="5641974" cy="226377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t" anchorCtr="0">
          <a:noAutofit/>
        </a:bodyPr>
        <a:lstStyle/>
        <a:p>
          <a:pPr marL="0" lvl="0" indent="0" algn="l" defTabSz="1466850">
            <a:lnSpc>
              <a:spcPct val="90000"/>
            </a:lnSpc>
            <a:spcBef>
              <a:spcPct val="0"/>
            </a:spcBef>
            <a:spcAft>
              <a:spcPct val="35000"/>
            </a:spcAft>
            <a:buNone/>
          </a:pPr>
          <a:r>
            <a:rPr lang="tr-TR" sz="3300" kern="1200"/>
            <a:t>Çocuğunuza </a:t>
          </a:r>
          <a:r>
            <a:rPr lang="tr-TR" sz="3300" b="1" kern="1200"/>
            <a:t>seçenekler sunarak </a:t>
          </a:r>
          <a:r>
            <a:rPr lang="tr-TR" sz="3300" kern="1200"/>
            <a:t>sınır çizmesini kolaylaştırın.</a:t>
          </a:r>
          <a:endParaRPr lang="en-US" sz="3300" kern="1200"/>
        </a:p>
        <a:p>
          <a:pPr marL="228600" lvl="1" indent="-228600" algn="l" defTabSz="1155700">
            <a:lnSpc>
              <a:spcPct val="90000"/>
            </a:lnSpc>
            <a:spcBef>
              <a:spcPct val="0"/>
            </a:spcBef>
            <a:spcAft>
              <a:spcPct val="15000"/>
            </a:spcAft>
            <a:buChar char="•"/>
          </a:pPr>
          <a:r>
            <a:rPr lang="tr-TR" sz="2600" i="1" kern="1200"/>
            <a:t>Örnek: «Söz almadan konuşmak yerine parmak kaldırmayı seçebilirsin.»</a:t>
          </a:r>
          <a:endParaRPr lang="en-US" sz="2600" kern="1200"/>
        </a:p>
      </dsp:txBody>
      <dsp:txXfrm>
        <a:off x="0" y="2559049"/>
        <a:ext cx="5641974" cy="226377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E8C5D2E3-B905-487C-8A9D-81CB1C24A244}"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0458E-30CA-410F-A9E1-02A2BD6CB91C}"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8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C5D2E3-B905-487C-8A9D-81CB1C24A244}"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252128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C5D2E3-B905-487C-8A9D-81CB1C24A244}"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0458E-30CA-410F-A9E1-02A2BD6CB91C}"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40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C5D2E3-B905-487C-8A9D-81CB1C24A244}"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17672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8C5D2E3-B905-487C-8A9D-81CB1C24A244}" type="datetimeFigureOut">
              <a:rPr lang="tr-TR" smtClean="0"/>
              <a:t>15.09.2023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0458E-30CA-410F-A9E1-02A2BD6CB91C}"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4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8C5D2E3-B905-487C-8A9D-81CB1C24A244}" type="datetimeFigureOut">
              <a:rPr lang="tr-TR" smtClean="0"/>
              <a:t>15.09.2023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14153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8C5D2E3-B905-487C-8A9D-81CB1C24A244}" type="datetimeFigureOut">
              <a:rPr lang="tr-TR" smtClean="0"/>
              <a:t>15.09.2023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196830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8C5D2E3-B905-487C-8A9D-81CB1C24A244}" type="datetimeFigureOut">
              <a:rPr lang="tr-TR" smtClean="0"/>
              <a:t>15.09.2023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357034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5D2E3-B905-487C-8A9D-81CB1C24A244}" type="datetimeFigureOut">
              <a:rPr lang="tr-TR" smtClean="0"/>
              <a:t>15.09.2023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376364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8C5D2E3-B905-487C-8A9D-81CB1C24A244}" type="datetimeFigureOut">
              <a:rPr lang="tr-TR" smtClean="0"/>
              <a:t>15.09.2023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31883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8C5D2E3-B905-487C-8A9D-81CB1C24A244}" type="datetimeFigureOut">
              <a:rPr lang="tr-TR" smtClean="0"/>
              <a:t>15.09.2023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60458E-30CA-410F-A9E1-02A2BD6CB91C}"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41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8C5D2E3-B905-487C-8A9D-81CB1C24A244}" type="datetimeFigureOut">
              <a:rPr lang="tr-TR" smtClean="0"/>
              <a:t>15.09.2023</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60458E-30CA-410F-A9E1-02A2BD6CB91C}"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2552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şil, renklilik, hafif, lazer içeren bir resim&#10;&#10;Açıklama otomatik olarak oluşturuldu">
            <a:extLst>
              <a:ext uri="{FF2B5EF4-FFF2-40B4-BE49-F238E27FC236}">
                <a16:creationId xmlns:a16="http://schemas.microsoft.com/office/drawing/2014/main" id="{C30C4748-01AC-B723-7C9C-82A397FB957B}"/>
              </a:ext>
            </a:extLst>
          </p:cNvPr>
          <p:cNvPicPr>
            <a:picLocks noChangeAspect="1"/>
          </p:cNvPicPr>
          <p:nvPr/>
        </p:nvPicPr>
        <p:blipFill rotWithShape="1">
          <a:blip r:embed="rId2">
            <a:duotone>
              <a:prstClr val="black"/>
              <a:schemeClr val="tx2">
                <a:tint val="45000"/>
                <a:satMod val="400000"/>
              </a:schemeClr>
            </a:duotone>
            <a:alphaModFix amt="35000"/>
          </a:blip>
          <a:srcRect t="7743" r="-1" b="7649"/>
          <a:stretch/>
        </p:blipFill>
        <p:spPr>
          <a:xfrm>
            <a:off x="20" y="-1"/>
            <a:ext cx="12188932" cy="6858000"/>
          </a:xfrm>
          <a:prstGeom prst="rect">
            <a:avLst/>
          </a:prstGeom>
        </p:spPr>
      </p:pic>
      <p:sp>
        <p:nvSpPr>
          <p:cNvPr id="2" name="Unvan 1"/>
          <p:cNvSpPr>
            <a:spLocks noGrp="1"/>
          </p:cNvSpPr>
          <p:nvPr>
            <p:ph type="ctrTitle"/>
          </p:nvPr>
        </p:nvSpPr>
        <p:spPr>
          <a:xfrm>
            <a:off x="265471" y="643467"/>
            <a:ext cx="7542670" cy="5571066"/>
          </a:xfrm>
        </p:spPr>
        <p:txBody>
          <a:bodyPr>
            <a:normAutofit/>
          </a:bodyPr>
          <a:lstStyle/>
          <a:p>
            <a:r>
              <a:rPr lang="tr-TR" sz="6600" dirty="0">
                <a:solidFill>
                  <a:schemeClr val="tx1"/>
                </a:solidFill>
              </a:rPr>
              <a:t>İ</a:t>
            </a:r>
            <a:r>
              <a:rPr lang="pt-BR" sz="6600" dirty="0">
                <a:solidFill>
                  <a:schemeClr val="tx1"/>
                </a:solidFill>
              </a:rPr>
              <a:t>L K O K U L</a:t>
            </a:r>
            <a:br>
              <a:rPr lang="tr-TR" sz="6600" dirty="0">
                <a:solidFill>
                  <a:schemeClr val="tx1"/>
                </a:solidFill>
              </a:rPr>
            </a:br>
            <a:r>
              <a:rPr lang="pt-BR" sz="6600" dirty="0">
                <a:solidFill>
                  <a:schemeClr val="tx1"/>
                </a:solidFill>
              </a:rPr>
              <a:t> Ö Ğ R E T M E N </a:t>
            </a:r>
            <a:br>
              <a:rPr lang="tr-TR" sz="6600" dirty="0">
                <a:solidFill>
                  <a:schemeClr val="tx1"/>
                </a:solidFill>
              </a:rPr>
            </a:br>
            <a:r>
              <a:rPr lang="pt-BR" sz="6600" dirty="0">
                <a:solidFill>
                  <a:schemeClr val="tx1"/>
                </a:solidFill>
              </a:rPr>
              <a:t>S U N U M U</a:t>
            </a:r>
            <a:endParaRPr lang="tr-TR" sz="6600" dirty="0">
              <a:solidFill>
                <a:schemeClr val="tx1"/>
              </a:solidFill>
            </a:endParaRPr>
          </a:p>
        </p:txBody>
      </p:sp>
      <p:sp>
        <p:nvSpPr>
          <p:cNvPr id="3" name="Alt Başlık 2"/>
          <p:cNvSpPr>
            <a:spLocks noGrp="1"/>
          </p:cNvSpPr>
          <p:nvPr>
            <p:ph type="subTitle" idx="1"/>
          </p:nvPr>
        </p:nvSpPr>
        <p:spPr>
          <a:xfrm>
            <a:off x="8451608" y="643467"/>
            <a:ext cx="3096926" cy="5571066"/>
          </a:xfrm>
        </p:spPr>
        <p:txBody>
          <a:bodyPr>
            <a:normAutofit/>
          </a:bodyPr>
          <a:lstStyle/>
          <a:p>
            <a:r>
              <a:rPr lang="tr-TR" sz="2000">
                <a:solidFill>
                  <a:schemeClr val="tx1"/>
                </a:solidFill>
              </a:rPr>
              <a:t>SINIR KOYMA</a:t>
            </a:r>
          </a:p>
        </p:txBody>
      </p:sp>
      <p:cxnSp>
        <p:nvCxnSpPr>
          <p:cNvPr id="11" name="Straight Connector 10">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7924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607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024128" y="585216"/>
            <a:ext cx="6007027" cy="1499616"/>
          </a:xfrm>
        </p:spPr>
        <p:txBody>
          <a:bodyPr>
            <a:normAutofit/>
          </a:bodyPr>
          <a:lstStyle/>
          <a:p>
            <a:r>
              <a:rPr lang="tr-TR" dirty="0">
                <a:solidFill>
                  <a:srgbClr val="FFFFFF"/>
                </a:solidFill>
              </a:rPr>
              <a:t>Sınır Koyma Türleri</a:t>
            </a:r>
          </a:p>
        </p:txBody>
      </p:sp>
      <p:cxnSp>
        <p:nvCxnSpPr>
          <p:cNvPr id="19" name="Straight Connector 18">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294973" y="2084832"/>
            <a:ext cx="6843237" cy="4330716"/>
          </a:xfrm>
        </p:spPr>
        <p:txBody>
          <a:bodyPr>
            <a:normAutofit fontScale="92500" lnSpcReduction="20000"/>
          </a:bodyPr>
          <a:lstStyle/>
          <a:p>
            <a:pPr>
              <a:buNone/>
            </a:pPr>
            <a:r>
              <a:rPr lang="tr-TR" sz="1000" b="1" dirty="0">
                <a:solidFill>
                  <a:srgbClr val="FFFFFF"/>
                </a:solidFill>
              </a:rPr>
              <a:t>2. Duygusal Sınırlar:</a:t>
            </a:r>
          </a:p>
          <a:p>
            <a:pPr>
              <a:buNone/>
            </a:pPr>
            <a:endParaRPr lang="tr-TR" sz="1000" b="1" dirty="0">
              <a:solidFill>
                <a:srgbClr val="FFFFFF"/>
              </a:solidFill>
            </a:endParaRPr>
          </a:p>
          <a:p>
            <a:r>
              <a:rPr lang="tr-TR" sz="1600" dirty="0">
                <a:solidFill>
                  <a:srgbClr val="FFFFFF"/>
                </a:solidFill>
              </a:rPr>
              <a:t>Deneyimlenen duyguların kişiye ve başkalarına zarar vermemesi gerektiği konusunda hatırlatmalar ve öğretici konuşmalar da duygusal sınırların bir parçasını oluşturur. Bu şekilde, kişisel ve duygusal sınırların farkına varmak, sağlıklı iletişim ve ilişkilerin temelini oluşturur (Carlson, R.).</a:t>
            </a:r>
          </a:p>
          <a:p>
            <a:endParaRPr lang="tr-TR" sz="1600" dirty="0">
              <a:solidFill>
                <a:srgbClr val="FFFFFF"/>
              </a:solidFill>
            </a:endParaRPr>
          </a:p>
          <a:p>
            <a:r>
              <a:rPr lang="tr-TR" sz="1600" dirty="0">
                <a:solidFill>
                  <a:srgbClr val="FFFFFF"/>
                </a:solidFill>
              </a:rPr>
              <a:t>Öğrenci-öğretmen ve öğrenci-öğrenci arasında duygusal bağ kurarken nelere dikkat edilmesi gerektiğini kapsamaktadır. </a:t>
            </a:r>
          </a:p>
          <a:p>
            <a:endParaRPr lang="tr-TR" sz="1600" dirty="0">
              <a:solidFill>
                <a:srgbClr val="FFFFFF"/>
              </a:solidFill>
            </a:endParaRPr>
          </a:p>
          <a:p>
            <a:r>
              <a:rPr lang="tr-TR" sz="1600" dirty="0">
                <a:solidFill>
                  <a:srgbClr val="FFFFFF"/>
                </a:solidFill>
              </a:rPr>
              <a:t>Empati ve anlayış temel  alınarak çocukların duygusal ihtiyaçlarının belirlenmesi ve onlara destek verilmesi duygusal sınırların netleşmesini sağlayarak çocukların kendilerini güvende hissetmelerini destekler. </a:t>
            </a:r>
          </a:p>
          <a:p>
            <a:endParaRPr lang="tr-TR" sz="1600" dirty="0">
              <a:solidFill>
                <a:srgbClr val="FFFFFF"/>
              </a:solidFill>
            </a:endParaRPr>
          </a:p>
          <a:p>
            <a:r>
              <a:rPr lang="tr-TR" sz="1600" dirty="0">
                <a:solidFill>
                  <a:srgbClr val="FFFFFF"/>
                </a:solidFill>
              </a:rPr>
              <a:t>Aynı zamanda duygusal bağın güçlenmesi için duygu ve düşüncelerin ifade edilmesine fırsat verilmesi sınıf içi duygusal sınırların sağlamlaştırılmasında etkili bir nokta olarak ifade edilebilir.</a:t>
            </a:r>
          </a:p>
          <a:p>
            <a:endParaRPr lang="tr-TR" sz="1600" dirty="0">
              <a:solidFill>
                <a:srgbClr val="FFFFFF"/>
              </a:solidFill>
            </a:endParaRPr>
          </a:p>
          <a:p>
            <a:endParaRPr lang="tr-TR" sz="1000" dirty="0">
              <a:solidFill>
                <a:srgbClr val="FFFFFF"/>
              </a:solidFill>
            </a:endParaRPr>
          </a:p>
        </p:txBody>
      </p:sp>
      <p:pic>
        <p:nvPicPr>
          <p:cNvPr id="5" name="Picture 4" descr="Serbest paraşüt atlayışı yapmış, havada süzülen büyük grup">
            <a:extLst>
              <a:ext uri="{FF2B5EF4-FFF2-40B4-BE49-F238E27FC236}">
                <a16:creationId xmlns:a16="http://schemas.microsoft.com/office/drawing/2014/main" id="{D8538F30-0D36-4108-0A73-8A3B498A8915}"/>
              </a:ext>
            </a:extLst>
          </p:cNvPr>
          <p:cNvPicPr>
            <a:picLocks noChangeAspect="1"/>
          </p:cNvPicPr>
          <p:nvPr/>
        </p:nvPicPr>
        <p:blipFill rotWithShape="1">
          <a:blip r:embed="rId2"/>
          <a:srcRect l="28005" r="27005"/>
          <a:stretch/>
        </p:blipFill>
        <p:spPr>
          <a:xfrm>
            <a:off x="7552266" y="10"/>
            <a:ext cx="4639733" cy="6857990"/>
          </a:xfrm>
          <a:prstGeom prst="rect">
            <a:avLst/>
          </a:prstGeom>
        </p:spPr>
      </p:pic>
    </p:spTree>
    <p:extLst>
      <p:ext uri="{BB962C8B-B14F-4D97-AF65-F5344CB8AC3E}">
        <p14:creationId xmlns:p14="http://schemas.microsoft.com/office/powerpoint/2010/main" val="349503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0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024128" y="585216"/>
            <a:ext cx="6007027" cy="1499616"/>
          </a:xfrm>
        </p:spPr>
        <p:txBody>
          <a:bodyPr>
            <a:normAutofit/>
          </a:bodyPr>
          <a:lstStyle/>
          <a:p>
            <a:r>
              <a:rPr lang="tr-TR">
                <a:solidFill>
                  <a:srgbClr val="FFFFFF"/>
                </a:solidFill>
              </a:rPr>
              <a:t>Sınır Koyma Türleri</a:t>
            </a:r>
          </a:p>
        </p:txBody>
      </p:sp>
      <p:cxnSp>
        <p:nvCxnSpPr>
          <p:cNvPr id="18" name="Straight Connector 17">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442455" y="2084832"/>
            <a:ext cx="6857993" cy="4463452"/>
          </a:xfrm>
        </p:spPr>
        <p:txBody>
          <a:bodyPr>
            <a:normAutofit/>
          </a:bodyPr>
          <a:lstStyle/>
          <a:p>
            <a:pPr>
              <a:buNone/>
            </a:pPr>
            <a:r>
              <a:rPr lang="tr-TR" sz="1400" b="1" dirty="0">
                <a:solidFill>
                  <a:srgbClr val="FFFFFF"/>
                </a:solidFill>
              </a:rPr>
              <a:t>3. Kişisel Sınırlar:</a:t>
            </a:r>
          </a:p>
          <a:p>
            <a:pPr>
              <a:buNone/>
            </a:pPr>
            <a:endParaRPr lang="tr-TR" sz="1400" b="1" dirty="0">
              <a:solidFill>
                <a:srgbClr val="FFFFFF"/>
              </a:solidFill>
            </a:endParaRPr>
          </a:p>
          <a:p>
            <a:r>
              <a:rPr lang="tr-TR" sz="1400" dirty="0">
                <a:solidFill>
                  <a:srgbClr val="FFFFFF"/>
                </a:solidFill>
              </a:rPr>
              <a:t>Kişisel sınırlar, diğer insanlarla etkileşimde ifade edilen tercihler, kararlar, değerler ve sorumlulukların yanı sıra, kişinin kendine ve başkalarına olan saygısını yansıtan ve tepkilerini içeren bir kavramdır. </a:t>
            </a:r>
          </a:p>
          <a:p>
            <a:endParaRPr lang="tr-TR" sz="1400" dirty="0">
              <a:solidFill>
                <a:srgbClr val="FFFFFF"/>
              </a:solidFill>
            </a:endParaRPr>
          </a:p>
          <a:p>
            <a:r>
              <a:rPr lang="tr-TR" sz="1400" dirty="0">
                <a:solidFill>
                  <a:srgbClr val="FFFFFF"/>
                </a:solidFill>
              </a:rPr>
              <a:t>Örnek:</a:t>
            </a:r>
          </a:p>
          <a:p>
            <a:r>
              <a:rPr lang="tr-TR" sz="1400" dirty="0">
                <a:solidFill>
                  <a:srgbClr val="FFFFFF"/>
                </a:solidFill>
              </a:rPr>
              <a:t>Öğrencilerin bireysel farklılıklarına saygı göstermesi</a:t>
            </a:r>
          </a:p>
          <a:p>
            <a:r>
              <a:rPr lang="tr-TR" sz="1400" dirty="0">
                <a:solidFill>
                  <a:srgbClr val="FFFFFF"/>
                </a:solidFill>
              </a:rPr>
              <a:t>Öğrencilerin birbirlerine  ile alay etmemesi vb.</a:t>
            </a:r>
          </a:p>
          <a:p>
            <a:pPr lvl="1"/>
            <a:r>
              <a:rPr lang="tr-TR" sz="1400" dirty="0">
                <a:solidFill>
                  <a:srgbClr val="FFFFFF"/>
                </a:solidFill>
              </a:rPr>
              <a:t>Yaşa uygun ve güvenli olan seçeneklere saygı duyarak onun tercih yapmasına fırsat vermek.</a:t>
            </a:r>
          </a:p>
          <a:p>
            <a:endParaRPr lang="tr-TR" sz="1400" dirty="0">
              <a:solidFill>
                <a:srgbClr val="FFFFFF"/>
              </a:solidFill>
            </a:endParaRPr>
          </a:p>
        </p:txBody>
      </p:sp>
      <p:pic>
        <p:nvPicPr>
          <p:cNvPr id="5" name="Picture 4" descr="Renkli kağıttaki çizimler">
            <a:extLst>
              <a:ext uri="{FF2B5EF4-FFF2-40B4-BE49-F238E27FC236}">
                <a16:creationId xmlns:a16="http://schemas.microsoft.com/office/drawing/2014/main" id="{609CB3EC-2F6F-76C0-B0CE-36BB89241520}"/>
              </a:ext>
            </a:extLst>
          </p:cNvPr>
          <p:cNvPicPr>
            <a:picLocks noChangeAspect="1"/>
          </p:cNvPicPr>
          <p:nvPr/>
        </p:nvPicPr>
        <p:blipFill rotWithShape="1">
          <a:blip r:embed="rId2"/>
          <a:srcRect l="15891" r="38949" b="-1"/>
          <a:stretch/>
        </p:blipFill>
        <p:spPr>
          <a:xfrm>
            <a:off x="7552266" y="10"/>
            <a:ext cx="4639734" cy="6857990"/>
          </a:xfrm>
          <a:prstGeom prst="rect">
            <a:avLst/>
          </a:prstGeom>
        </p:spPr>
      </p:pic>
    </p:spTree>
    <p:extLst>
      <p:ext uri="{BB962C8B-B14F-4D97-AF65-F5344CB8AC3E}">
        <p14:creationId xmlns:p14="http://schemas.microsoft.com/office/powerpoint/2010/main" val="428454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43468" y="643467"/>
            <a:ext cx="3415612" cy="5571066"/>
          </a:xfrm>
        </p:spPr>
        <p:txBody>
          <a:bodyPr>
            <a:normAutofit/>
          </a:bodyPr>
          <a:lstStyle/>
          <a:p>
            <a:r>
              <a:rPr lang="tr-TR">
                <a:solidFill>
                  <a:srgbClr val="FFFFFF"/>
                </a:solidFill>
              </a:rPr>
              <a:t>Sınır Koyma Türleri</a:t>
            </a:r>
          </a:p>
        </p:txBody>
      </p:sp>
      <p:graphicFrame>
        <p:nvGraphicFramePr>
          <p:cNvPr id="5" name="2 İçerik Yer Tutucusu">
            <a:extLst>
              <a:ext uri="{FF2B5EF4-FFF2-40B4-BE49-F238E27FC236}">
                <a16:creationId xmlns:a16="http://schemas.microsoft.com/office/drawing/2014/main" id="{8A0E66E8-6D94-C071-5DA5-971DD19B30CD}"/>
              </a:ext>
            </a:extLst>
          </p:cNvPr>
          <p:cNvGraphicFramePr>
            <a:graphicFrameLocks noGrp="1"/>
          </p:cNvGraphicFramePr>
          <p:nvPr>
            <p:ph idx="1"/>
            <p:extLst>
              <p:ext uri="{D42A27DB-BD31-4B8C-83A1-F6EECF244321}">
                <p14:modId xmlns:p14="http://schemas.microsoft.com/office/powerpoint/2010/main" val="109205943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44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024128" y="585216"/>
            <a:ext cx="6007027" cy="1499616"/>
          </a:xfrm>
        </p:spPr>
        <p:txBody>
          <a:bodyPr>
            <a:normAutofit/>
          </a:bodyPr>
          <a:lstStyle/>
          <a:p>
            <a:r>
              <a:rPr lang="tr-TR">
                <a:solidFill>
                  <a:srgbClr val="FFFFFF"/>
                </a:solidFill>
              </a:rPr>
              <a:t>Sınırlar Nasıl Uygulanır?</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1024128" y="2286000"/>
            <a:ext cx="6007027" cy="4023360"/>
          </a:xfrm>
        </p:spPr>
        <p:txBody>
          <a:bodyPr>
            <a:normAutofit/>
          </a:bodyPr>
          <a:lstStyle/>
          <a:p>
            <a:r>
              <a:rPr lang="tr-TR" b="1">
                <a:solidFill>
                  <a:srgbClr val="FFFFFF"/>
                </a:solidFill>
              </a:rPr>
              <a:t>Sınır Belirlemenin Dört Basamaklı “Harekete Geçme Metodu”</a:t>
            </a:r>
          </a:p>
          <a:p>
            <a:endParaRPr lang="tr-TR" b="1">
              <a:solidFill>
                <a:srgbClr val="FFFFFF"/>
              </a:solidFill>
            </a:endParaRPr>
          </a:p>
          <a:p>
            <a:pPr marL="514196" indent="-514196">
              <a:buFont typeface="+mj-lt"/>
              <a:buAutoNum type="arabicPeriod"/>
            </a:pPr>
            <a:r>
              <a:rPr lang="tr-TR">
                <a:solidFill>
                  <a:srgbClr val="FFFFFF"/>
                </a:solidFill>
              </a:rPr>
              <a:t>Duyguyu Kabul Edin</a:t>
            </a:r>
          </a:p>
          <a:p>
            <a:pPr marL="514196" indent="-514196">
              <a:buFont typeface="+mj-lt"/>
              <a:buAutoNum type="arabicPeriod"/>
            </a:pPr>
            <a:r>
              <a:rPr lang="tr-TR">
                <a:solidFill>
                  <a:srgbClr val="FFFFFF"/>
                </a:solidFill>
              </a:rPr>
              <a:t>Sınırı İfade Edin</a:t>
            </a:r>
          </a:p>
          <a:p>
            <a:pPr marL="514196" indent="-514196">
              <a:buFont typeface="+mj-lt"/>
              <a:buAutoNum type="arabicPeriod"/>
            </a:pPr>
            <a:r>
              <a:rPr lang="tr-TR">
                <a:solidFill>
                  <a:srgbClr val="FFFFFF"/>
                </a:solidFill>
              </a:rPr>
              <a:t>Alternatif Seçenekler Hedefleyin</a:t>
            </a:r>
          </a:p>
          <a:p>
            <a:pPr marL="514196" indent="-514196">
              <a:buFont typeface="+mj-lt"/>
              <a:buAutoNum type="arabicPeriod"/>
            </a:pPr>
            <a:r>
              <a:rPr lang="tr-TR">
                <a:solidFill>
                  <a:srgbClr val="FFFFFF"/>
                </a:solidFill>
              </a:rPr>
              <a:t>Sınıra Yönelik son seçimleri ifade edin</a:t>
            </a:r>
            <a:br>
              <a:rPr lang="tr-TR">
                <a:solidFill>
                  <a:srgbClr val="FFFFFF"/>
                </a:solidFill>
              </a:rPr>
            </a:br>
            <a:endParaRPr lang="tr-TR">
              <a:solidFill>
                <a:srgbClr val="FFFFFF"/>
              </a:solidFill>
            </a:endParaRPr>
          </a:p>
          <a:p>
            <a:endParaRPr lang="tr-TR">
              <a:solidFill>
                <a:srgbClr val="FFFFFF"/>
              </a:solidFill>
            </a:endParaRPr>
          </a:p>
        </p:txBody>
      </p:sp>
      <p:pic>
        <p:nvPicPr>
          <p:cNvPr id="5" name="Picture 4" descr="Yazı tahtası üzerinde yazılan formüller">
            <a:extLst>
              <a:ext uri="{FF2B5EF4-FFF2-40B4-BE49-F238E27FC236}">
                <a16:creationId xmlns:a16="http://schemas.microsoft.com/office/drawing/2014/main" id="{F45138EE-2F69-79FB-1A5A-CD35CB321A8A}"/>
              </a:ext>
            </a:extLst>
          </p:cNvPr>
          <p:cNvPicPr>
            <a:picLocks noChangeAspect="1"/>
          </p:cNvPicPr>
          <p:nvPr/>
        </p:nvPicPr>
        <p:blipFill rotWithShape="1">
          <a:blip r:embed="rId2"/>
          <a:srcRect l="25521" r="29319" b="-1"/>
          <a:stretch/>
        </p:blipFill>
        <p:spPr>
          <a:xfrm>
            <a:off x="7552266" y="10"/>
            <a:ext cx="4639734" cy="6857990"/>
          </a:xfrm>
          <a:prstGeom prst="rect">
            <a:avLst/>
          </a:prstGeom>
        </p:spPr>
      </p:pic>
    </p:spTree>
    <p:extLst>
      <p:ext uri="{BB962C8B-B14F-4D97-AF65-F5344CB8AC3E}">
        <p14:creationId xmlns:p14="http://schemas.microsoft.com/office/powerpoint/2010/main" val="184596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224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024128" y="585216"/>
            <a:ext cx="6007027" cy="1499616"/>
          </a:xfrm>
        </p:spPr>
        <p:txBody>
          <a:bodyPr>
            <a:normAutofit/>
          </a:bodyPr>
          <a:lstStyle/>
          <a:p>
            <a:r>
              <a:rPr lang="tr-TR">
                <a:solidFill>
                  <a:srgbClr val="FFFFFF"/>
                </a:solidFill>
              </a:rPr>
              <a:t>Sınırlar Nasıl Uygulanır?</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1024128" y="2286000"/>
            <a:ext cx="6007027" cy="4023360"/>
          </a:xfrm>
        </p:spPr>
        <p:txBody>
          <a:bodyPr>
            <a:normAutofit/>
          </a:bodyPr>
          <a:lstStyle/>
          <a:p>
            <a:pPr marL="0" indent="0">
              <a:buNone/>
            </a:pPr>
            <a:r>
              <a:rPr lang="tr-TR" dirty="0">
                <a:solidFill>
                  <a:srgbClr val="FFFFFF"/>
                </a:solidFill>
              </a:rPr>
              <a:t>1.Duyguyu Kabul Edin</a:t>
            </a:r>
          </a:p>
          <a:p>
            <a:r>
              <a:rPr lang="tr-TR" dirty="0">
                <a:solidFill>
                  <a:srgbClr val="FFFFFF"/>
                </a:solidFill>
              </a:rPr>
              <a:t>Öğrencinizin duygusunu ve ne istediğini </a:t>
            </a:r>
            <a:r>
              <a:rPr lang="tr-TR" b="1" dirty="0">
                <a:solidFill>
                  <a:srgbClr val="FFFFFF"/>
                </a:solidFill>
              </a:rPr>
              <a:t>empati kurarak </a:t>
            </a:r>
            <a:r>
              <a:rPr lang="tr-TR" dirty="0">
                <a:solidFill>
                  <a:srgbClr val="FFFFFF"/>
                </a:solidFill>
              </a:rPr>
              <a:t>öğrenin.</a:t>
            </a:r>
          </a:p>
          <a:p>
            <a:pPr marL="0" indent="0">
              <a:buNone/>
            </a:pPr>
            <a:endParaRPr lang="tr-TR" dirty="0">
              <a:solidFill>
                <a:srgbClr val="FFFFFF"/>
              </a:solidFill>
            </a:endParaRPr>
          </a:p>
          <a:p>
            <a:pPr lvl="1"/>
            <a:r>
              <a:rPr lang="tr-TR" i="1" dirty="0">
                <a:solidFill>
                  <a:srgbClr val="FFFFFF"/>
                </a:solidFill>
              </a:rPr>
              <a:t>Örnek Ayşe: </a:t>
            </a:r>
            <a:r>
              <a:rPr lang="tr-TR" dirty="0">
                <a:solidFill>
                  <a:srgbClr val="FFFFFF"/>
                </a:solidFill>
              </a:rPr>
              <a:t>‘’Metin, konuşmayı sevdiğini biliyorum.’’</a:t>
            </a:r>
          </a:p>
          <a:p>
            <a:pPr marL="0" indent="0">
              <a:buNone/>
            </a:pPr>
            <a:endParaRPr lang="tr-TR" dirty="0">
              <a:solidFill>
                <a:srgbClr val="FFFFFF"/>
              </a:solidFill>
            </a:endParaRPr>
          </a:p>
        </p:txBody>
      </p:sp>
      <p:pic>
        <p:nvPicPr>
          <p:cNvPr id="5" name="Picture 4" descr="Birbirlerinin ellerini tutan iki kişi">
            <a:extLst>
              <a:ext uri="{FF2B5EF4-FFF2-40B4-BE49-F238E27FC236}">
                <a16:creationId xmlns:a16="http://schemas.microsoft.com/office/drawing/2014/main" id="{A6D32D5B-3247-9671-C08F-467E973D96EC}"/>
              </a:ext>
            </a:extLst>
          </p:cNvPr>
          <p:cNvPicPr>
            <a:picLocks noChangeAspect="1"/>
          </p:cNvPicPr>
          <p:nvPr/>
        </p:nvPicPr>
        <p:blipFill rotWithShape="1">
          <a:blip r:embed="rId2"/>
          <a:srcRect l="24367" r="30473" b="-1"/>
          <a:stretch/>
        </p:blipFill>
        <p:spPr>
          <a:xfrm>
            <a:off x="7552266" y="10"/>
            <a:ext cx="4639734" cy="6857990"/>
          </a:xfrm>
          <a:prstGeom prst="rect">
            <a:avLst/>
          </a:prstGeom>
        </p:spPr>
      </p:pic>
    </p:spTree>
    <p:extLst>
      <p:ext uri="{BB962C8B-B14F-4D97-AF65-F5344CB8AC3E}">
        <p14:creationId xmlns:p14="http://schemas.microsoft.com/office/powerpoint/2010/main" val="30733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43468" y="643467"/>
            <a:ext cx="3415612" cy="5571066"/>
          </a:xfrm>
        </p:spPr>
        <p:txBody>
          <a:bodyPr>
            <a:normAutofit/>
          </a:bodyPr>
          <a:lstStyle/>
          <a:p>
            <a:r>
              <a:rPr lang="tr-TR">
                <a:solidFill>
                  <a:srgbClr val="FFFFFF"/>
                </a:solidFill>
              </a:rPr>
              <a:t>Sınırlar Nasıl Uygulanır?</a:t>
            </a:r>
          </a:p>
        </p:txBody>
      </p:sp>
      <p:graphicFrame>
        <p:nvGraphicFramePr>
          <p:cNvPr id="5" name="2 İçerik Yer Tutucusu">
            <a:extLst>
              <a:ext uri="{FF2B5EF4-FFF2-40B4-BE49-F238E27FC236}">
                <a16:creationId xmlns:a16="http://schemas.microsoft.com/office/drawing/2014/main" id="{0F50D172-BDF9-8A78-5362-AEEB86ACC662}"/>
              </a:ext>
            </a:extLst>
          </p:cNvPr>
          <p:cNvGraphicFramePr>
            <a:graphicFrameLocks noGrp="1"/>
          </p:cNvGraphicFramePr>
          <p:nvPr>
            <p:ph idx="1"/>
            <p:extLst>
              <p:ext uri="{D42A27DB-BD31-4B8C-83A1-F6EECF244321}">
                <p14:modId xmlns:p14="http://schemas.microsoft.com/office/powerpoint/2010/main" val="3501077383"/>
              </p:ext>
            </p:extLst>
          </p:nvPr>
        </p:nvGraphicFramePr>
        <p:xfrm>
          <a:off x="5291667" y="968375"/>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162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43468" y="643467"/>
            <a:ext cx="3415612" cy="5571066"/>
          </a:xfrm>
        </p:spPr>
        <p:txBody>
          <a:bodyPr>
            <a:normAutofit/>
          </a:bodyPr>
          <a:lstStyle/>
          <a:p>
            <a:r>
              <a:rPr lang="tr-TR">
                <a:solidFill>
                  <a:srgbClr val="FFFFFF"/>
                </a:solidFill>
              </a:rPr>
              <a:t>Sınırlar Nasıl Uygulanır?</a:t>
            </a:r>
          </a:p>
        </p:txBody>
      </p:sp>
      <p:graphicFrame>
        <p:nvGraphicFramePr>
          <p:cNvPr id="5" name="2 İçerik Yer Tutucusu">
            <a:extLst>
              <a:ext uri="{FF2B5EF4-FFF2-40B4-BE49-F238E27FC236}">
                <a16:creationId xmlns:a16="http://schemas.microsoft.com/office/drawing/2014/main" id="{92BDF5B2-0416-E4BC-C6E6-A4D163115DFF}"/>
              </a:ext>
            </a:extLst>
          </p:cNvPr>
          <p:cNvGraphicFramePr>
            <a:graphicFrameLocks noGrp="1"/>
          </p:cNvGraphicFramePr>
          <p:nvPr>
            <p:ph idx="1"/>
            <p:extLst>
              <p:ext uri="{D42A27DB-BD31-4B8C-83A1-F6EECF244321}">
                <p14:modId xmlns:p14="http://schemas.microsoft.com/office/powerpoint/2010/main" val="8339424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74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542188" y="942449"/>
            <a:ext cx="6681323" cy="1470249"/>
          </a:xfrm>
        </p:spPr>
        <p:txBody>
          <a:bodyPr>
            <a:normAutofit/>
          </a:bodyPr>
          <a:lstStyle/>
          <a:p>
            <a:r>
              <a:rPr lang="tr-TR" dirty="0"/>
              <a:t>Sınırlar Nasıl Uygulanır?</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4547043" y="2138517"/>
            <a:ext cx="6676469" cy="3776382"/>
          </a:xfrm>
        </p:spPr>
        <p:txBody>
          <a:bodyPr>
            <a:normAutofit/>
          </a:bodyPr>
          <a:lstStyle/>
          <a:p>
            <a:pPr marL="0" indent="0">
              <a:buNone/>
            </a:pPr>
            <a:r>
              <a:rPr lang="tr-TR" dirty="0"/>
              <a:t>4.Son seçimleri ifade edin</a:t>
            </a:r>
          </a:p>
          <a:p>
            <a:pPr marL="0" indent="0">
              <a:buNone/>
            </a:pPr>
            <a:r>
              <a:rPr lang="tr-TR" dirty="0"/>
              <a:t>Bir sınır belirlediğimizde çocuk bu sınıra uyum sağlayamıyor ise çocuğa seçenek sunun.</a:t>
            </a:r>
          </a:p>
          <a:p>
            <a:pPr marL="0" indent="0">
              <a:buNone/>
            </a:pPr>
            <a:endParaRPr lang="tr-TR" dirty="0"/>
          </a:p>
          <a:p>
            <a:pPr marL="0" indent="0">
              <a:buNone/>
            </a:pPr>
            <a:r>
              <a:rPr lang="tr-TR" dirty="0"/>
              <a:t>Örnek: « Parmak kaldırıp söz hakkı almadan konuşursan seni dinlememizi seçmiş olursun.»</a:t>
            </a:r>
          </a:p>
          <a:p>
            <a:pPr marL="0" indent="0">
              <a:buNone/>
            </a:pPr>
            <a:endParaRPr lang="tr-TR" dirty="0"/>
          </a:p>
        </p:txBody>
      </p:sp>
    </p:spTree>
    <p:extLst>
      <p:ext uri="{BB962C8B-B14F-4D97-AF65-F5344CB8AC3E}">
        <p14:creationId xmlns:p14="http://schemas.microsoft.com/office/powerpoint/2010/main" val="376425758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Bir sakus formülü">
            <a:extLst>
              <a:ext uri="{FF2B5EF4-FFF2-40B4-BE49-F238E27FC236}">
                <a16:creationId xmlns:a16="http://schemas.microsoft.com/office/drawing/2014/main" id="{8A65CC8C-D8BB-18D1-6FFD-115B22A9F6B5}"/>
              </a:ext>
            </a:extLst>
          </p:cNvPr>
          <p:cNvPicPr>
            <a:picLocks noChangeAspect="1"/>
          </p:cNvPicPr>
          <p:nvPr/>
        </p:nvPicPr>
        <p:blipFill rotWithShape="1">
          <a:blip r:embed="rId2">
            <a:duotone>
              <a:schemeClr val="bg2">
                <a:shade val="45000"/>
                <a:satMod val="135000"/>
              </a:schemeClr>
              <a:prstClr val="white"/>
            </a:duotone>
            <a:alphaModFix amt="35000"/>
          </a:blip>
          <a:srcRect t="2074" r="-1" b="13635"/>
          <a:stretch/>
        </p:blipFill>
        <p:spPr>
          <a:xfrm>
            <a:off x="20" y="-1"/>
            <a:ext cx="12188932" cy="6858000"/>
          </a:xfrm>
          <a:prstGeom prst="rect">
            <a:avLst/>
          </a:prstGeom>
        </p:spPr>
      </p:pic>
      <p:sp>
        <p:nvSpPr>
          <p:cNvPr id="2" name="Unvan 1"/>
          <p:cNvSpPr>
            <a:spLocks noGrp="1"/>
          </p:cNvSpPr>
          <p:nvPr>
            <p:ph type="title"/>
          </p:nvPr>
        </p:nvSpPr>
        <p:spPr>
          <a:xfrm>
            <a:off x="643467" y="643467"/>
            <a:ext cx="3684437" cy="5571066"/>
          </a:xfrm>
        </p:spPr>
        <p:txBody>
          <a:bodyPr>
            <a:normAutofit/>
          </a:bodyPr>
          <a:lstStyle/>
          <a:p>
            <a:pPr algn="r"/>
            <a:r>
              <a:rPr lang="tr-TR"/>
              <a:t>Sınırlar nasıl uygulanır?</a:t>
            </a:r>
          </a:p>
        </p:txBody>
      </p:sp>
      <p:cxnSp>
        <p:nvCxnSpPr>
          <p:cNvPr id="56" name="Straight Connector 55">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971370" y="398206"/>
            <a:ext cx="6886327" cy="6105833"/>
          </a:xfrm>
        </p:spPr>
        <p:txBody>
          <a:bodyPr anchor="ctr">
            <a:normAutofit/>
          </a:bodyPr>
          <a:lstStyle/>
          <a:p>
            <a:r>
              <a:rPr lang="tr-TR" sz="1700"/>
              <a:t>ÖRNEK; derse geç gelmek</a:t>
            </a:r>
          </a:p>
          <a:p>
            <a:r>
              <a:rPr lang="tr-TR" sz="1700"/>
              <a:t>• </a:t>
            </a:r>
            <a:r>
              <a:rPr lang="tr-TR" sz="1700" b="1"/>
              <a:t>Duyguyu kabul edin:</a:t>
            </a:r>
          </a:p>
          <a:p>
            <a:r>
              <a:rPr lang="tr-TR" sz="1700"/>
              <a:t>Metin, ders zili çaldığında bahçede oynamaktan keyif alıyorsun.</a:t>
            </a:r>
          </a:p>
          <a:p>
            <a:r>
              <a:rPr lang="tr-TR" sz="1700"/>
              <a:t>• </a:t>
            </a:r>
            <a:r>
              <a:rPr lang="tr-TR" sz="1700" b="1"/>
              <a:t>Sınır:</a:t>
            </a:r>
          </a:p>
          <a:p>
            <a:r>
              <a:rPr lang="tr-TR" sz="1700"/>
              <a:t>• “Ama biz ders zili çaldığında sınıfa geliyoruz.”</a:t>
            </a:r>
          </a:p>
          <a:p>
            <a:r>
              <a:rPr lang="tr-TR" sz="1700"/>
              <a:t>• </a:t>
            </a:r>
            <a:r>
              <a:rPr lang="tr-TR" sz="1700" b="1"/>
              <a:t>Alternatif</a:t>
            </a:r>
            <a:r>
              <a:rPr lang="tr-TR" sz="1700"/>
              <a:t> </a:t>
            </a:r>
            <a:r>
              <a:rPr lang="tr-TR" sz="1700" b="1"/>
              <a:t>Seçenek:</a:t>
            </a:r>
          </a:p>
          <a:p>
            <a:r>
              <a:rPr lang="tr-TR" sz="1700"/>
              <a:t>• “Eğer oynamak istiyorsan teneffüs zamanını kullanmalısın. Derse girmeyi hatırlaman için bir arkadaşının sana hatırlatmasını seçebilirsin.”</a:t>
            </a:r>
          </a:p>
          <a:p>
            <a:r>
              <a:rPr lang="tr-TR" sz="1700"/>
              <a:t>• </a:t>
            </a:r>
            <a:r>
              <a:rPr lang="tr-TR" sz="1700" b="1"/>
              <a:t>Son Seçimleri İfade Edin</a:t>
            </a:r>
          </a:p>
          <a:p>
            <a:r>
              <a:rPr lang="tr-TR" sz="1700"/>
              <a:t>• Eğer derse geç gelmeye devam edersen teneffüs zili çaldığında çalışmanı tamamlamak için teneffüse geç çıkmayı seçmiş olursun.</a:t>
            </a:r>
          </a:p>
          <a:p>
            <a:r>
              <a:rPr lang="tr-TR" sz="1700"/>
              <a:t>• </a:t>
            </a:r>
            <a:r>
              <a:rPr lang="tr-TR" sz="1700" b="1"/>
              <a:t>Kararı uygulama: </a:t>
            </a:r>
            <a:r>
              <a:rPr lang="tr-TR" sz="1700"/>
              <a:t>Çocuk verilen seçeneklerden sonra</a:t>
            </a:r>
          </a:p>
          <a:p>
            <a:r>
              <a:rPr lang="tr-TR" sz="1700"/>
              <a:t>sınıra uymamaya devam ediyorsa hemen sonuçlarına katlanması sağlanmalıdır,</a:t>
            </a:r>
          </a:p>
        </p:txBody>
      </p:sp>
    </p:spTree>
    <p:extLst>
      <p:ext uri="{BB962C8B-B14F-4D97-AF65-F5344CB8AC3E}">
        <p14:creationId xmlns:p14="http://schemas.microsoft.com/office/powerpoint/2010/main" val="342641493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ğaç halkalarının siyah beyaz fotoğrafı">
            <a:extLst>
              <a:ext uri="{FF2B5EF4-FFF2-40B4-BE49-F238E27FC236}">
                <a16:creationId xmlns:a16="http://schemas.microsoft.com/office/drawing/2014/main" id="{A0B7D77D-0FD4-F6FB-8D87-D5B608D6A631}"/>
              </a:ext>
            </a:extLst>
          </p:cNvPr>
          <p:cNvPicPr>
            <a:picLocks noChangeAspect="1"/>
          </p:cNvPicPr>
          <p:nvPr/>
        </p:nvPicPr>
        <p:blipFill rotWithShape="1">
          <a:blip r:embed="rId2">
            <a:duotone>
              <a:schemeClr val="bg2">
                <a:shade val="45000"/>
                <a:satMod val="135000"/>
              </a:schemeClr>
              <a:prstClr val="white"/>
            </a:duotone>
            <a:alphaModFix amt="35000"/>
          </a:blip>
          <a:srcRect t="2608" r="-1" b="13100"/>
          <a:stretch/>
        </p:blipFill>
        <p:spPr>
          <a:xfrm>
            <a:off x="20" y="-1"/>
            <a:ext cx="12188932" cy="6858000"/>
          </a:xfrm>
          <a:prstGeom prst="rect">
            <a:avLst/>
          </a:prstGeom>
        </p:spPr>
      </p:pic>
      <p:sp>
        <p:nvSpPr>
          <p:cNvPr id="2" name="Unvan 1"/>
          <p:cNvSpPr>
            <a:spLocks noGrp="1"/>
          </p:cNvSpPr>
          <p:nvPr>
            <p:ph type="title"/>
          </p:nvPr>
        </p:nvSpPr>
        <p:spPr>
          <a:xfrm>
            <a:off x="643467" y="643467"/>
            <a:ext cx="3684437" cy="5571066"/>
          </a:xfrm>
        </p:spPr>
        <p:txBody>
          <a:bodyPr>
            <a:normAutofit/>
          </a:bodyPr>
          <a:lstStyle/>
          <a:p>
            <a:pPr algn="r"/>
            <a:r>
              <a:rPr lang="tr-TR" b="1" dirty="0"/>
              <a:t>SINIR KOYMANIN İŞE YARAMADIĞI</a:t>
            </a:r>
            <a:br>
              <a:rPr lang="tr-TR" b="1" dirty="0"/>
            </a:br>
            <a:r>
              <a:rPr lang="tr-TR" b="1" dirty="0"/>
              <a:t>DURUMLARDA YAPILMASI GEREKENLER</a:t>
            </a:r>
            <a:r>
              <a:rPr lang="tr-TR" dirty="0"/>
              <a:t>:</a:t>
            </a:r>
            <a:br>
              <a:rPr lang="tr-TR" dirty="0"/>
            </a:br>
            <a:endParaRPr lang="tr-TR"/>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971371" y="643467"/>
            <a:ext cx="6574112" cy="5571066"/>
          </a:xfrm>
        </p:spPr>
        <p:txBody>
          <a:bodyPr anchor="ctr">
            <a:normAutofit/>
          </a:bodyPr>
          <a:lstStyle/>
          <a:p>
            <a:r>
              <a:rPr lang="tr-TR" dirty="0"/>
              <a:t> Fiziksel nedenlere bakma: Yorgunluk, açlık, hastalık vb. Çocuğun fiziksel ihtiyacı giderilmelidir.</a:t>
            </a:r>
          </a:p>
          <a:p>
            <a:r>
              <a:rPr lang="tr-TR" dirty="0"/>
              <a:t>Kontrolü sürdürmek: Tüm çocuklar sınırları zorlamayı denerler, bu durumda başarısız hissedilmemeli ve öğrenci negatif özellikte algılamamalıdır.</a:t>
            </a:r>
          </a:p>
          <a:p>
            <a:r>
              <a:rPr lang="tr-TR" dirty="0"/>
              <a:t>Çocuğun öfke ve yalnızlık isteğine her zaman saygı gösterilir. Ancak şiddet uygulamasına izin verilmez.</a:t>
            </a:r>
          </a:p>
        </p:txBody>
      </p:sp>
    </p:spTree>
    <p:extLst>
      <p:ext uri="{BB962C8B-B14F-4D97-AF65-F5344CB8AC3E}">
        <p14:creationId xmlns:p14="http://schemas.microsoft.com/office/powerpoint/2010/main" val="2997840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74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1024128" y="2286000"/>
            <a:ext cx="6007027" cy="4023360"/>
          </a:xfrm>
        </p:spPr>
        <p:txBody>
          <a:bodyPr>
            <a:normAutofit/>
          </a:bodyPr>
          <a:lstStyle/>
          <a:p>
            <a:pPr marL="0" indent="0">
              <a:buNone/>
            </a:pPr>
            <a:r>
              <a:rPr lang="tr-TR">
                <a:solidFill>
                  <a:srgbClr val="FFFFFF"/>
                </a:solidFill>
              </a:rPr>
              <a:t>‘</a:t>
            </a:r>
            <a:r>
              <a:rPr lang="tr-TR" i="1">
                <a:solidFill>
                  <a:srgbClr val="FFFFFF"/>
                </a:solidFill>
              </a:rPr>
              <a:t>’Bir nehrin oluşabilmesi için su kadar sınırlara da ihtiyaç vardır.’’</a:t>
            </a:r>
          </a:p>
          <a:p>
            <a:pPr marL="0" indent="0">
              <a:buNone/>
            </a:pPr>
            <a:r>
              <a:rPr lang="tr-TR" i="1">
                <a:solidFill>
                  <a:srgbClr val="FFFFFF"/>
                </a:solidFill>
              </a:rPr>
              <a:t>    	</a:t>
            </a:r>
            <a:r>
              <a:rPr lang="tr-TR">
                <a:solidFill>
                  <a:srgbClr val="FFFFFF"/>
                </a:solidFill>
              </a:rPr>
              <a:t>						</a:t>
            </a:r>
            <a:r>
              <a:rPr lang="tr-TR" b="1">
                <a:solidFill>
                  <a:srgbClr val="FFFFFF"/>
                </a:solidFill>
              </a:rPr>
              <a:t>Rollo May</a:t>
            </a:r>
          </a:p>
          <a:p>
            <a:endParaRPr lang="tr-TR">
              <a:solidFill>
                <a:srgbClr val="FFFFFF"/>
              </a:solidFill>
            </a:endParaRPr>
          </a:p>
        </p:txBody>
      </p:sp>
      <p:pic>
        <p:nvPicPr>
          <p:cNvPr id="4" name="Resim 3">
            <a:extLst>
              <a:ext uri="{FF2B5EF4-FFF2-40B4-BE49-F238E27FC236}">
                <a16:creationId xmlns:a16="http://schemas.microsoft.com/office/drawing/2014/main" id="{A848D099-BD8C-7CB9-9444-DECE2F704150}"/>
              </a:ext>
            </a:extLst>
          </p:cNvPr>
          <p:cNvPicPr>
            <a:picLocks noChangeAspect="1"/>
          </p:cNvPicPr>
          <p:nvPr/>
        </p:nvPicPr>
        <p:blipFill rotWithShape="1">
          <a:blip r:embed="rId2"/>
          <a:srcRect r="-1" b="11313"/>
          <a:stretch/>
        </p:blipFill>
        <p:spPr>
          <a:xfrm>
            <a:off x="7552266" y="10"/>
            <a:ext cx="4639734" cy="6857990"/>
          </a:xfrm>
          <a:prstGeom prst="rect">
            <a:avLst/>
          </a:prstGeom>
        </p:spPr>
      </p:pic>
    </p:spTree>
    <p:extLst>
      <p:ext uri="{BB962C8B-B14F-4D97-AF65-F5344CB8AC3E}">
        <p14:creationId xmlns:p14="http://schemas.microsoft.com/office/powerpoint/2010/main" val="743758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 kitabın üzerinde gözlük">
            <a:extLst>
              <a:ext uri="{FF2B5EF4-FFF2-40B4-BE49-F238E27FC236}">
                <a16:creationId xmlns:a16="http://schemas.microsoft.com/office/drawing/2014/main" id="{F3CDEE27-0FFF-EAAD-C5D6-52C1BB8557F2}"/>
              </a:ext>
            </a:extLst>
          </p:cNvPr>
          <p:cNvPicPr>
            <a:picLocks noChangeAspect="1"/>
          </p:cNvPicPr>
          <p:nvPr/>
        </p:nvPicPr>
        <p:blipFill rotWithShape="1">
          <a:blip r:embed="rId2">
            <a:duotone>
              <a:schemeClr val="bg2">
                <a:shade val="45000"/>
                <a:satMod val="135000"/>
              </a:schemeClr>
              <a:prstClr val="white"/>
            </a:duotone>
            <a:alphaModFix amt="35000"/>
          </a:blip>
          <a:srcRect t="14101" r="-1" b="971"/>
          <a:stretch/>
        </p:blipFill>
        <p:spPr>
          <a:xfrm>
            <a:off x="20" y="-1"/>
            <a:ext cx="12188932" cy="6858000"/>
          </a:xfrm>
          <a:prstGeom prst="rect">
            <a:avLst/>
          </a:prstGeom>
        </p:spPr>
      </p:pic>
      <p:sp>
        <p:nvSpPr>
          <p:cNvPr id="2" name="Unvan 1"/>
          <p:cNvSpPr>
            <a:spLocks noGrp="1"/>
          </p:cNvSpPr>
          <p:nvPr>
            <p:ph type="title"/>
          </p:nvPr>
        </p:nvSpPr>
        <p:spPr>
          <a:xfrm>
            <a:off x="643467" y="643467"/>
            <a:ext cx="3684437" cy="5571066"/>
          </a:xfrm>
        </p:spPr>
        <p:txBody>
          <a:bodyPr>
            <a:normAutofit/>
          </a:bodyPr>
          <a:lstStyle/>
          <a:p>
            <a:pPr algn="r"/>
            <a:r>
              <a:rPr lang="tr-TR" dirty="0"/>
              <a:t>KAYNAKÇA</a:t>
            </a:r>
            <a:endParaRPr lang="tr-TR"/>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971351" y="1026925"/>
            <a:ext cx="6574112" cy="5571066"/>
          </a:xfrm>
        </p:spPr>
        <p:txBody>
          <a:bodyPr anchor="ctr">
            <a:normAutofit/>
          </a:bodyPr>
          <a:lstStyle/>
          <a:p>
            <a:pPr>
              <a:buFont typeface="Wingdings" panose="05000000000000000000" pitchFamily="2" charset="2"/>
              <a:buChar char="§"/>
            </a:pPr>
            <a:r>
              <a:rPr lang="tr-TR" dirty="0"/>
              <a:t>R.J. MACKENZIE, “Çocuğunuza Sınır Koyma” Ankara</a:t>
            </a:r>
          </a:p>
          <a:p>
            <a:pPr>
              <a:buFont typeface="Wingdings" panose="05000000000000000000" pitchFamily="2" charset="2"/>
              <a:buChar char="§"/>
            </a:pPr>
            <a:r>
              <a:rPr lang="tr-TR" dirty="0"/>
              <a:t>2010, HYB Yayıncılık</a:t>
            </a:r>
          </a:p>
          <a:p>
            <a:pPr>
              <a:buFont typeface="Wingdings" panose="05000000000000000000" pitchFamily="2" charset="2"/>
              <a:buChar char="§"/>
            </a:pPr>
            <a:r>
              <a:rPr lang="tr-TR" dirty="0"/>
              <a:t>Pozitif Disiplin Tekniği, Prof. Dr. Çağlayan Dinçer ders notları</a:t>
            </a:r>
          </a:p>
          <a:p>
            <a:pPr>
              <a:buFont typeface="Wingdings" panose="05000000000000000000" pitchFamily="2" charset="2"/>
              <a:buChar char="§"/>
            </a:pPr>
            <a:r>
              <a:rPr lang="en-US" dirty="0"/>
              <a:t>Johnston, L. (1987). Setting Limits: Tips for Parents of Young Children. Project Enlightenment.</a:t>
            </a:r>
            <a:endParaRPr lang="tr-TR" dirty="0"/>
          </a:p>
          <a:p>
            <a:pPr>
              <a:buFont typeface="Wingdings" panose="05000000000000000000" pitchFamily="2" charset="2"/>
              <a:buChar char="§"/>
            </a:pPr>
            <a:r>
              <a:rPr lang="tr-TR" dirty="0"/>
              <a:t>  Sınır Koyma Psikoeğitim Kitapçığı, </a:t>
            </a:r>
            <a:r>
              <a:rPr lang="tr-TR" dirty="0" err="1"/>
              <a:t>Teklirdağ</a:t>
            </a:r>
            <a:r>
              <a:rPr lang="tr-TR" dirty="0"/>
              <a:t> Çorlu Rehberlik Araştırma Merkezi</a:t>
            </a:r>
          </a:p>
          <a:p>
            <a:pPr>
              <a:buFont typeface="Wingdings" panose="05000000000000000000" pitchFamily="2" charset="2"/>
              <a:buChar char="§"/>
            </a:pPr>
            <a:r>
              <a:rPr lang="tr-TR" dirty="0"/>
              <a:t>  İstanbul İl Milli Eğitim Müdürlüğü web sitesi</a:t>
            </a:r>
          </a:p>
          <a:p>
            <a:pPr>
              <a:buFont typeface="Wingdings" panose="05000000000000000000" pitchFamily="2" charset="2"/>
              <a:buChar char="§"/>
            </a:pPr>
            <a:r>
              <a:rPr lang="tr-TR" dirty="0"/>
              <a:t>  Manisa İl Milli Eğitim Müdürlüğü web sitesi</a:t>
            </a:r>
          </a:p>
          <a:p>
            <a:pPr>
              <a:buFont typeface="Wingdings" panose="05000000000000000000" pitchFamily="2" charset="2"/>
              <a:buChar char="§"/>
            </a:pPr>
            <a:r>
              <a:rPr lang="tr-TR" dirty="0"/>
              <a:t>  https://docplayer.biz.tr/9350158-Cocuklara-sinir-koymak.html</a:t>
            </a:r>
          </a:p>
          <a:p>
            <a:pPr>
              <a:buFont typeface="Wingdings" panose="05000000000000000000" pitchFamily="2" charset="2"/>
              <a:buChar char="§"/>
            </a:pPr>
            <a:endParaRPr lang="tr-TR" dirty="0"/>
          </a:p>
          <a:p>
            <a:endParaRPr lang="tr-TR" dirty="0"/>
          </a:p>
        </p:txBody>
      </p:sp>
    </p:spTree>
    <p:extLst>
      <p:ext uri="{BB962C8B-B14F-4D97-AF65-F5344CB8AC3E}">
        <p14:creationId xmlns:p14="http://schemas.microsoft.com/office/powerpoint/2010/main" val="15341355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tranç maçında mat">
            <a:extLst>
              <a:ext uri="{FF2B5EF4-FFF2-40B4-BE49-F238E27FC236}">
                <a16:creationId xmlns:a16="http://schemas.microsoft.com/office/drawing/2014/main" id="{6501A4E9-7016-52DA-B9D4-90B2B352C197}"/>
              </a:ext>
            </a:extLst>
          </p:cNvPr>
          <p:cNvPicPr>
            <a:picLocks noChangeAspect="1"/>
          </p:cNvPicPr>
          <p:nvPr/>
        </p:nvPicPr>
        <p:blipFill rotWithShape="1">
          <a:blip r:embed="rId2">
            <a:duotone>
              <a:schemeClr val="bg2">
                <a:shade val="45000"/>
                <a:satMod val="135000"/>
              </a:schemeClr>
              <a:prstClr val="white"/>
            </a:duotone>
            <a:alphaModFix amt="35000"/>
          </a:blip>
          <a:srcRect t="25724" r="-1" b="-1"/>
          <a:stretch/>
        </p:blipFill>
        <p:spPr>
          <a:xfrm>
            <a:off x="20" y="-1"/>
            <a:ext cx="12188932" cy="6858000"/>
          </a:xfrm>
          <a:prstGeom prst="rect">
            <a:avLst/>
          </a:prstGeom>
        </p:spPr>
      </p:pic>
      <p:sp>
        <p:nvSpPr>
          <p:cNvPr id="2" name="1 Başlık"/>
          <p:cNvSpPr>
            <a:spLocks noGrp="1"/>
          </p:cNvSpPr>
          <p:nvPr>
            <p:ph type="title"/>
          </p:nvPr>
        </p:nvSpPr>
        <p:spPr>
          <a:xfrm>
            <a:off x="643467" y="643467"/>
            <a:ext cx="3684437" cy="5571066"/>
          </a:xfrm>
        </p:spPr>
        <p:txBody>
          <a:bodyPr>
            <a:normAutofit/>
          </a:bodyPr>
          <a:lstStyle/>
          <a:p>
            <a:pPr algn="r"/>
            <a:r>
              <a:rPr lang="tr-TR" dirty="0"/>
              <a:t>Sınır Koyma Nedir?</a:t>
            </a:r>
            <a:endParaRPr lang="tr-TR"/>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4971371" y="643467"/>
            <a:ext cx="6574112" cy="5571066"/>
          </a:xfrm>
        </p:spPr>
        <p:txBody>
          <a:bodyPr anchor="ctr">
            <a:normAutofit/>
          </a:bodyPr>
          <a:lstStyle/>
          <a:p>
            <a:pPr marL="0" indent="0">
              <a:buNone/>
            </a:pPr>
            <a:r>
              <a:rPr lang="tr-TR" dirty="0"/>
              <a:t>	Çocuklara bir kural ve beklentiyi öğretebilmek için  kullandıkları sürece </a:t>
            </a:r>
            <a:r>
              <a:rPr lang="tr-TR" b="1" dirty="0"/>
              <a:t>sınır koyma </a:t>
            </a:r>
            <a:r>
              <a:rPr lang="tr-TR" dirty="0"/>
              <a:t>denir.</a:t>
            </a:r>
            <a:endParaRPr lang="tr-TR"/>
          </a:p>
          <a:p>
            <a:r>
              <a:rPr lang="tr-TR" dirty="0"/>
              <a:t>Etkin sınır koyma, çocukların kabul edilebilir davranışların neler olduğunu anlamaları ve bu davranış repertuarlarını geliştirilmeleri ve uygulayabilmeleri için fırsatlar oluşturmaktadır (</a:t>
            </a:r>
            <a:r>
              <a:rPr lang="en-US" dirty="0"/>
              <a:t>Johnston, </a:t>
            </a:r>
            <a:r>
              <a:rPr lang="tr-TR" dirty="0"/>
              <a:t> </a:t>
            </a:r>
            <a:r>
              <a:rPr lang="en-US" dirty="0"/>
              <a:t>1987). </a:t>
            </a:r>
            <a:endParaRPr lang="tr-TR"/>
          </a:p>
          <a:p>
            <a:pPr marL="0" indent="0">
              <a:buNone/>
            </a:pPr>
            <a:r>
              <a:rPr lang="tr-TR" dirty="0"/>
              <a:t> </a:t>
            </a:r>
            <a:endParaRPr lang="tr-TR"/>
          </a:p>
        </p:txBody>
      </p:sp>
    </p:spTree>
    <p:extLst>
      <p:ext uri="{BB962C8B-B14F-4D97-AF65-F5344CB8AC3E}">
        <p14:creationId xmlns:p14="http://schemas.microsoft.com/office/powerpoint/2010/main" val="57243232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85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9875AC0-3337-ACD1-5ABB-3D955FB9BE6E}"/>
              </a:ext>
            </a:extLst>
          </p:cNvPr>
          <p:cNvSpPr>
            <a:spLocks noGrp="1"/>
          </p:cNvSpPr>
          <p:nvPr>
            <p:ph type="title"/>
          </p:nvPr>
        </p:nvSpPr>
        <p:spPr>
          <a:xfrm>
            <a:off x="1024128" y="585216"/>
            <a:ext cx="6007027" cy="1499616"/>
          </a:xfrm>
        </p:spPr>
        <p:txBody>
          <a:bodyPr>
            <a:normAutofit/>
          </a:bodyPr>
          <a:lstStyle/>
          <a:p>
            <a:r>
              <a:rPr lang="tr-TR">
                <a:solidFill>
                  <a:srgbClr val="FFFFFF"/>
                </a:solidFill>
              </a:rPr>
              <a:t>Sınır Koymak Ne Demek Değildir?</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03ADB82E-CF89-A963-21CF-481118D21817}"/>
              </a:ext>
            </a:extLst>
          </p:cNvPr>
          <p:cNvSpPr>
            <a:spLocks noGrp="1"/>
          </p:cNvSpPr>
          <p:nvPr>
            <p:ph idx="1"/>
          </p:nvPr>
        </p:nvSpPr>
        <p:spPr>
          <a:xfrm>
            <a:off x="1024128" y="2286000"/>
            <a:ext cx="6007027" cy="4023360"/>
          </a:xfrm>
        </p:spPr>
        <p:txBody>
          <a:bodyPr>
            <a:normAutofit/>
          </a:bodyPr>
          <a:lstStyle/>
          <a:p>
            <a:r>
              <a:rPr lang="tr-TR">
                <a:solidFill>
                  <a:srgbClr val="FFFFFF"/>
                </a:solidFill>
              </a:rPr>
              <a:t>Çocuğun;</a:t>
            </a:r>
          </a:p>
          <a:p>
            <a:endParaRPr lang="tr-TR">
              <a:solidFill>
                <a:srgbClr val="FFFFFF"/>
              </a:solidFill>
            </a:endParaRPr>
          </a:p>
          <a:p>
            <a:pPr marL="0" indent="0">
              <a:buNone/>
            </a:pPr>
            <a:r>
              <a:rPr lang="tr-TR">
                <a:solidFill>
                  <a:srgbClr val="FFFFFF"/>
                </a:solidFill>
              </a:rPr>
              <a:t>-Özgürlüğünü kısıtlamak</a:t>
            </a:r>
          </a:p>
          <a:p>
            <a:pPr marL="0" indent="0">
              <a:buNone/>
            </a:pPr>
            <a:r>
              <a:rPr lang="tr-TR">
                <a:solidFill>
                  <a:srgbClr val="FFFFFF"/>
                </a:solidFill>
              </a:rPr>
              <a:t>-Yasaklar getirmek</a:t>
            </a:r>
          </a:p>
          <a:p>
            <a:pPr marL="0" indent="0">
              <a:buNone/>
            </a:pPr>
            <a:r>
              <a:rPr lang="tr-TR">
                <a:solidFill>
                  <a:srgbClr val="FFFFFF"/>
                </a:solidFill>
              </a:rPr>
              <a:t>-Cezalar vermek</a:t>
            </a:r>
          </a:p>
          <a:p>
            <a:pPr marL="0" indent="0">
              <a:buNone/>
            </a:pPr>
            <a:r>
              <a:rPr lang="tr-TR">
                <a:solidFill>
                  <a:srgbClr val="FFFFFF"/>
                </a:solidFill>
              </a:rPr>
              <a:t>     değildir.</a:t>
            </a:r>
          </a:p>
        </p:txBody>
      </p:sp>
      <p:pic>
        <p:nvPicPr>
          <p:cNvPr id="13" name="Picture 4" descr="Kümes telinin yakından görünümü">
            <a:extLst>
              <a:ext uri="{FF2B5EF4-FFF2-40B4-BE49-F238E27FC236}">
                <a16:creationId xmlns:a16="http://schemas.microsoft.com/office/drawing/2014/main" id="{8B7F93B0-6838-9AAE-1D62-FA953AF3727F}"/>
              </a:ext>
            </a:extLst>
          </p:cNvPr>
          <p:cNvPicPr>
            <a:picLocks noChangeAspect="1"/>
          </p:cNvPicPr>
          <p:nvPr/>
        </p:nvPicPr>
        <p:blipFill rotWithShape="1">
          <a:blip r:embed="rId2"/>
          <a:srcRect l="25585" r="29255" b="-1"/>
          <a:stretch/>
        </p:blipFill>
        <p:spPr>
          <a:xfrm>
            <a:off x="7552266" y="10"/>
            <a:ext cx="4639734" cy="6857990"/>
          </a:xfrm>
          <a:prstGeom prst="rect">
            <a:avLst/>
          </a:prstGeom>
        </p:spPr>
      </p:pic>
    </p:spTree>
    <p:extLst>
      <p:ext uri="{BB962C8B-B14F-4D97-AF65-F5344CB8AC3E}">
        <p14:creationId xmlns:p14="http://schemas.microsoft.com/office/powerpoint/2010/main" val="186615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24128" y="585216"/>
            <a:ext cx="6066818" cy="1499616"/>
          </a:xfrm>
        </p:spPr>
        <p:txBody>
          <a:bodyPr>
            <a:normAutofit/>
          </a:bodyPr>
          <a:lstStyle/>
          <a:p>
            <a:r>
              <a:rPr lang="tr-TR" dirty="0"/>
              <a:t>Sınırlar Neden Önemlidir?</a:t>
            </a:r>
          </a:p>
        </p:txBody>
      </p:sp>
      <p:sp>
        <p:nvSpPr>
          <p:cNvPr id="3" name="İçerik Yer Tutucusu 2"/>
          <p:cNvSpPr>
            <a:spLocks noGrp="1"/>
          </p:cNvSpPr>
          <p:nvPr>
            <p:ph idx="1"/>
          </p:nvPr>
        </p:nvSpPr>
        <p:spPr>
          <a:xfrm>
            <a:off x="1024128" y="2286000"/>
            <a:ext cx="6066818" cy="4023360"/>
          </a:xfrm>
        </p:spPr>
        <p:txBody>
          <a:bodyPr>
            <a:normAutofit/>
          </a:bodyPr>
          <a:lstStyle/>
          <a:p>
            <a:r>
              <a:rPr lang="tr-TR" dirty="0"/>
              <a:t>Çocukların çevresindekileri öğrenmelerine yardımcı olur.</a:t>
            </a:r>
          </a:p>
          <a:p>
            <a:r>
              <a:rPr lang="tr-TR" dirty="0"/>
              <a:t> Sınırlar çocuğun fiziksel, duygusal ve sosyal gelişimini destekler.</a:t>
            </a:r>
          </a:p>
          <a:p>
            <a:r>
              <a:rPr lang="tr-TR" dirty="0"/>
              <a:t> Sınırlar çocuğun fiziksel güvenliğini sağlar, hareket alanını somutlaştırır.</a:t>
            </a:r>
          </a:p>
          <a:p>
            <a:endParaRPr lang="tr-TR" dirty="0"/>
          </a:p>
        </p:txBody>
      </p:sp>
      <p:pic>
        <p:nvPicPr>
          <p:cNvPr id="5" name="Picture 4" descr="Aşkı simgeleyen kalp işaretli kilit">
            <a:extLst>
              <a:ext uri="{FF2B5EF4-FFF2-40B4-BE49-F238E27FC236}">
                <a16:creationId xmlns:a16="http://schemas.microsoft.com/office/drawing/2014/main" id="{BEBAFE69-AB54-49C7-8891-AB646AAAE05D}"/>
              </a:ext>
            </a:extLst>
          </p:cNvPr>
          <p:cNvPicPr>
            <a:picLocks noChangeAspect="1"/>
          </p:cNvPicPr>
          <p:nvPr/>
        </p:nvPicPr>
        <p:blipFill rotWithShape="1">
          <a:blip r:embed="rId2"/>
          <a:srcRect l="31247" r="30697"/>
          <a:stretch/>
        </p:blipFill>
        <p:spPr>
          <a:xfrm>
            <a:off x="7552266" y="10"/>
            <a:ext cx="4639733" cy="6857990"/>
          </a:xfrm>
          <a:prstGeom prst="rect">
            <a:avLst/>
          </a:prstGeom>
        </p:spPr>
      </p:pic>
    </p:spTree>
    <p:extLst>
      <p:ext uri="{BB962C8B-B14F-4D97-AF65-F5344CB8AC3E}">
        <p14:creationId xmlns:p14="http://schemas.microsoft.com/office/powerpoint/2010/main" val="329552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024128" y="585216"/>
            <a:ext cx="9720072" cy="1499616"/>
          </a:xfrm>
        </p:spPr>
        <p:txBody>
          <a:bodyPr>
            <a:normAutofit/>
          </a:bodyPr>
          <a:lstStyle/>
          <a:p>
            <a:r>
              <a:rPr lang="tr-TR" sz="4600"/>
              <a:t>Çocuklar neden sınırlara ihtiyaç duyarlar? </a:t>
            </a:r>
            <a:br>
              <a:rPr lang="tr-TR" sz="4600"/>
            </a:br>
            <a:endParaRPr lang="tr-TR" sz="4600"/>
          </a:p>
        </p:txBody>
      </p:sp>
      <p:graphicFrame>
        <p:nvGraphicFramePr>
          <p:cNvPr id="5" name="2 İçerik Yer Tutucusu">
            <a:extLst>
              <a:ext uri="{FF2B5EF4-FFF2-40B4-BE49-F238E27FC236}">
                <a16:creationId xmlns:a16="http://schemas.microsoft.com/office/drawing/2014/main" id="{7196A108-249E-36C3-5CFE-56AC46D3436F}"/>
              </a:ext>
            </a:extLst>
          </p:cNvPr>
          <p:cNvGraphicFramePr>
            <a:graphicFrameLocks noGrp="1"/>
          </p:cNvGraphicFramePr>
          <p:nvPr>
            <p:ph idx="1"/>
            <p:extLst>
              <p:ext uri="{D42A27DB-BD31-4B8C-83A1-F6EECF244321}">
                <p14:modId xmlns:p14="http://schemas.microsoft.com/office/powerpoint/2010/main" val="277901260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43467" y="804333"/>
            <a:ext cx="4958290" cy="5249334"/>
          </a:xfrm>
        </p:spPr>
        <p:txBody>
          <a:bodyPr>
            <a:normAutofit/>
          </a:bodyPr>
          <a:lstStyle/>
          <a:p>
            <a:pPr algn="r"/>
            <a:r>
              <a:rPr lang="tr-TR">
                <a:solidFill>
                  <a:schemeClr val="bg1"/>
                </a:solidFill>
              </a:rPr>
              <a:t>Çocuklar neden sınırlara ihtiyaç duyarlar? </a:t>
            </a:r>
            <a:br>
              <a:rPr lang="tr-TR">
                <a:solidFill>
                  <a:schemeClr val="bg1"/>
                </a:solidFill>
              </a:rPr>
            </a:br>
            <a:endParaRPr lang="tr-TR">
              <a:solidFill>
                <a:schemeClr val="bg1"/>
              </a:solidFill>
            </a:endParaRPr>
          </a:p>
        </p:txBody>
      </p:sp>
      <p:sp>
        <p:nvSpPr>
          <p:cNvPr id="10"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6578600" y="804333"/>
            <a:ext cx="5130800" cy="5249334"/>
          </a:xfrm>
        </p:spPr>
        <p:txBody>
          <a:bodyPr anchor="ctr">
            <a:normAutofit/>
          </a:bodyPr>
          <a:lstStyle/>
          <a:p>
            <a:pPr lvl="1">
              <a:buFont typeface="Arial" pitchFamily="34" charset="0"/>
              <a:buChar char="•"/>
            </a:pPr>
            <a:r>
              <a:rPr lang="tr-TR" sz="2400" dirty="0">
                <a:solidFill>
                  <a:srgbClr val="FFFFFF"/>
                </a:solidFill>
              </a:rPr>
              <a:t>Kontrolün kimde olduğunu, kuralları ne kadar esnetebileceğini, kuralları esnettiğinde sonuçlarının neler olacağını öğrenmek ister.</a:t>
            </a:r>
          </a:p>
          <a:p>
            <a:pPr lvl="1">
              <a:buFont typeface="Arial" pitchFamily="34" charset="0"/>
              <a:buChar char="•"/>
            </a:pPr>
            <a:r>
              <a:rPr lang="tr-TR" sz="2400" dirty="0">
                <a:solidFill>
                  <a:srgbClr val="FFFFFF"/>
                </a:solidFill>
              </a:rPr>
              <a:t>Sınırlar büyümenin ölçütüdür. Gelişim dönemlerine göre farklılık gösterir.</a:t>
            </a:r>
          </a:p>
          <a:p>
            <a:pPr lvl="1">
              <a:buFont typeface="Arial" pitchFamily="34" charset="0"/>
              <a:buChar char="•"/>
            </a:pPr>
            <a:endParaRPr lang="tr-TR" dirty="0">
              <a:solidFill>
                <a:srgbClr val="FFFFFF"/>
              </a:solidFill>
            </a:endParaRPr>
          </a:p>
          <a:p>
            <a:pPr marL="457063" lvl="1" indent="0">
              <a:buNone/>
            </a:pPr>
            <a:endParaRPr lang="tr-TR" dirty="0">
              <a:solidFill>
                <a:srgbClr val="FFFFFF"/>
              </a:solidFill>
            </a:endParaRPr>
          </a:p>
          <a:p>
            <a:endParaRPr lang="tr-TR" dirty="0">
              <a:solidFill>
                <a:srgbClr val="FFFFFF"/>
              </a:solidFill>
            </a:endParaRPr>
          </a:p>
        </p:txBody>
      </p:sp>
    </p:spTree>
    <p:extLst>
      <p:ext uri="{BB962C8B-B14F-4D97-AF65-F5344CB8AC3E}">
        <p14:creationId xmlns:p14="http://schemas.microsoft.com/office/powerpoint/2010/main" val="9395867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24128" y="585216"/>
            <a:ext cx="6066818" cy="1499616"/>
          </a:xfrm>
        </p:spPr>
        <p:txBody>
          <a:bodyPr>
            <a:normAutofit/>
          </a:bodyPr>
          <a:lstStyle/>
          <a:p>
            <a:r>
              <a:rPr lang="tr-TR"/>
              <a:t>Sınırlar nasıl olmalıdır?</a:t>
            </a:r>
            <a:endParaRPr lang="tr-TR" dirty="0"/>
          </a:p>
        </p:txBody>
      </p:sp>
      <p:sp>
        <p:nvSpPr>
          <p:cNvPr id="3" name="İçerik Yer Tutucusu 2"/>
          <p:cNvSpPr>
            <a:spLocks noGrp="1"/>
          </p:cNvSpPr>
          <p:nvPr>
            <p:ph idx="1"/>
          </p:nvPr>
        </p:nvSpPr>
        <p:spPr>
          <a:xfrm>
            <a:off x="1024128" y="2286000"/>
            <a:ext cx="6066818" cy="4023360"/>
          </a:xfrm>
        </p:spPr>
        <p:txBody>
          <a:bodyPr>
            <a:normAutofit/>
          </a:bodyPr>
          <a:lstStyle/>
          <a:p>
            <a:r>
              <a:rPr lang="tr-TR"/>
              <a:t>Belirli olmalı,</a:t>
            </a:r>
          </a:p>
          <a:p>
            <a:r>
              <a:rPr lang="tr-TR"/>
              <a:t>Tutarlı olmalı,</a:t>
            </a:r>
          </a:p>
          <a:p>
            <a:r>
              <a:rPr lang="tr-TR"/>
              <a:t> Katı, değişmez, zorlayıcı olmamalı.</a:t>
            </a:r>
          </a:p>
          <a:p>
            <a:r>
              <a:rPr lang="tr-TR"/>
              <a:t> Etkin sınırlar, sağlıklı gelişimi ve keşfi destekler.</a:t>
            </a:r>
            <a:endParaRPr lang="tr-TR" dirty="0"/>
          </a:p>
        </p:txBody>
      </p:sp>
      <p:pic>
        <p:nvPicPr>
          <p:cNvPr id="13" name="Picture 4" descr="Labirent">
            <a:extLst>
              <a:ext uri="{FF2B5EF4-FFF2-40B4-BE49-F238E27FC236}">
                <a16:creationId xmlns:a16="http://schemas.microsoft.com/office/drawing/2014/main" id="{BDF74A14-FE89-3BB8-A7D0-596C28305DCD}"/>
              </a:ext>
            </a:extLst>
          </p:cNvPr>
          <p:cNvPicPr>
            <a:picLocks noChangeAspect="1"/>
          </p:cNvPicPr>
          <p:nvPr/>
        </p:nvPicPr>
        <p:blipFill rotWithShape="1">
          <a:blip r:embed="rId2"/>
          <a:srcRect l="24359" r="30481" b="-1"/>
          <a:stretch/>
        </p:blipFill>
        <p:spPr>
          <a:xfrm>
            <a:off x="7552266" y="10"/>
            <a:ext cx="4639733" cy="6857990"/>
          </a:xfrm>
          <a:prstGeom prst="rect">
            <a:avLst/>
          </a:prstGeom>
        </p:spPr>
      </p:pic>
    </p:spTree>
    <p:extLst>
      <p:ext uri="{BB962C8B-B14F-4D97-AF65-F5344CB8AC3E}">
        <p14:creationId xmlns:p14="http://schemas.microsoft.com/office/powerpoint/2010/main" val="382049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F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024128" y="585216"/>
            <a:ext cx="6007027" cy="1499616"/>
          </a:xfrm>
        </p:spPr>
        <p:txBody>
          <a:bodyPr>
            <a:normAutofit/>
          </a:bodyPr>
          <a:lstStyle/>
          <a:p>
            <a:r>
              <a:rPr lang="tr-TR">
                <a:solidFill>
                  <a:srgbClr val="FFFFFF"/>
                </a:solidFill>
              </a:rPr>
              <a:t>Sınır Koyma Türleri</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24468" y="2286000"/>
            <a:ext cx="6706688" cy="4023360"/>
          </a:xfrm>
        </p:spPr>
        <p:txBody>
          <a:bodyPr>
            <a:normAutofit/>
          </a:bodyPr>
          <a:lstStyle/>
          <a:p>
            <a:pPr marL="514350" indent="-514350">
              <a:buAutoNum type="arabicPeriod"/>
            </a:pPr>
            <a:r>
              <a:rPr lang="tr-TR" b="1" dirty="0">
                <a:solidFill>
                  <a:srgbClr val="FFFFFF"/>
                </a:solidFill>
              </a:rPr>
              <a:t>Fiziksel Sınırlar:</a:t>
            </a:r>
          </a:p>
          <a:p>
            <a:pPr>
              <a:buNone/>
            </a:pPr>
            <a:endParaRPr lang="tr-TR" dirty="0">
              <a:solidFill>
                <a:srgbClr val="FFFFFF"/>
              </a:solidFill>
            </a:endParaRPr>
          </a:p>
          <a:p>
            <a:r>
              <a:rPr lang="tr-TR" dirty="0">
                <a:solidFill>
                  <a:srgbClr val="FFFFFF"/>
                </a:solidFill>
              </a:rPr>
              <a:t>Sınıf içinde ise mekan düzenlemesi ve sınıf kurallarını kapsamaktadır. </a:t>
            </a:r>
          </a:p>
          <a:p>
            <a:pPr marL="457200" lvl="1" indent="0">
              <a:buNone/>
            </a:pPr>
            <a:endParaRPr lang="tr-TR" dirty="0">
              <a:solidFill>
                <a:srgbClr val="FFFFFF"/>
              </a:solidFill>
            </a:endParaRPr>
          </a:p>
          <a:p>
            <a:pPr lvl="1"/>
            <a:r>
              <a:rPr lang="tr-TR" dirty="0">
                <a:solidFill>
                  <a:srgbClr val="FFFFFF"/>
                </a:solidFill>
              </a:rPr>
              <a:t>Bu süreçte sırayla konuşma, başkalarının eşyalarına saygı gösterme gibi sınıf kurallarının net, açık ve anlaşılır şekilde çocuklarla belirlenmesi onların kabul edilebilir davranışlarla ilgili farkındalık kazanmalarını kolaylaştırır.</a:t>
            </a:r>
          </a:p>
        </p:txBody>
      </p:sp>
      <p:pic>
        <p:nvPicPr>
          <p:cNvPr id="5" name="Picture 4" descr="Bir kitabın üzerinde gözlük">
            <a:extLst>
              <a:ext uri="{FF2B5EF4-FFF2-40B4-BE49-F238E27FC236}">
                <a16:creationId xmlns:a16="http://schemas.microsoft.com/office/drawing/2014/main" id="{625A56FE-101F-6B09-2274-650939118CD4}"/>
              </a:ext>
            </a:extLst>
          </p:cNvPr>
          <p:cNvPicPr>
            <a:picLocks noChangeAspect="1"/>
          </p:cNvPicPr>
          <p:nvPr/>
        </p:nvPicPr>
        <p:blipFill rotWithShape="1">
          <a:blip r:embed="rId2"/>
          <a:srcRect l="14923" r="40255" b="-1"/>
          <a:stretch/>
        </p:blipFill>
        <p:spPr>
          <a:xfrm>
            <a:off x="7552266" y="10"/>
            <a:ext cx="4639734" cy="6857990"/>
          </a:xfrm>
          <a:prstGeom prst="rect">
            <a:avLst/>
          </a:prstGeom>
        </p:spPr>
      </p:pic>
    </p:spTree>
    <p:extLst>
      <p:ext uri="{BB962C8B-B14F-4D97-AF65-F5344CB8AC3E}">
        <p14:creationId xmlns:p14="http://schemas.microsoft.com/office/powerpoint/2010/main" val="737162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207</TotalTime>
  <Words>949</Words>
  <Application>Microsoft Office PowerPoint</Application>
  <PresentationFormat>Geniş ekran</PresentationFormat>
  <Paragraphs>113</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Tw Cen MT</vt:lpstr>
      <vt:lpstr>Tw Cen MT Condensed</vt:lpstr>
      <vt:lpstr>Wingdings</vt:lpstr>
      <vt:lpstr>Wingdings 3</vt:lpstr>
      <vt:lpstr>İntegral</vt:lpstr>
      <vt:lpstr>İL K O K U L  Ö Ğ R E T M E N  S U N U M U</vt:lpstr>
      <vt:lpstr>PowerPoint Sunusu</vt:lpstr>
      <vt:lpstr>Sınır Koyma Nedir?</vt:lpstr>
      <vt:lpstr>Sınır Koymak Ne Demek Değildir?</vt:lpstr>
      <vt:lpstr>Sınırlar Neden Önemlidir?</vt:lpstr>
      <vt:lpstr>Çocuklar neden sınırlara ihtiyaç duyarlar?  </vt:lpstr>
      <vt:lpstr>Çocuklar neden sınırlara ihtiyaç duyarlar?  </vt:lpstr>
      <vt:lpstr>Sınırlar nasıl olmalıdır?</vt:lpstr>
      <vt:lpstr>Sınır Koyma Türleri</vt:lpstr>
      <vt:lpstr>Sınır Koyma Türleri</vt:lpstr>
      <vt:lpstr>Sınır Koyma Türleri</vt:lpstr>
      <vt:lpstr>Sınır Koyma Türleri</vt:lpstr>
      <vt:lpstr>Sınırlar Nasıl Uygulanır?</vt:lpstr>
      <vt:lpstr>Sınırlar Nasıl Uygulanır?</vt:lpstr>
      <vt:lpstr>Sınırlar Nasıl Uygulanır?</vt:lpstr>
      <vt:lpstr>Sınırlar Nasıl Uygulanır?</vt:lpstr>
      <vt:lpstr>Sınırlar Nasıl Uygulanır?</vt:lpstr>
      <vt:lpstr>Sınırlar nasıl uygulanır?</vt:lpstr>
      <vt:lpstr>SINIR KOYMANIN İŞE YARAMADIĞI DURUMLARDA YAPILMASI GEREKENLER: </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K O K U L Ö Ğ R E T M E N S U N U M U</dc:title>
  <dc:creator>Windows Kullanıcısı</dc:creator>
  <cp:lastModifiedBy>Metin Güçlü</cp:lastModifiedBy>
  <cp:revision>17</cp:revision>
  <dcterms:created xsi:type="dcterms:W3CDTF">2023-09-13T08:19:18Z</dcterms:created>
  <dcterms:modified xsi:type="dcterms:W3CDTF">2023-09-15T06:25:10Z</dcterms:modified>
</cp:coreProperties>
</file>