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2" r:id="rId4"/>
    <p:sldId id="258" r:id="rId5"/>
    <p:sldId id="259" r:id="rId6"/>
    <p:sldId id="260" r:id="rId7"/>
    <p:sldId id="261" r:id="rId8"/>
    <p:sldId id="263" r:id="rId9"/>
    <p:sldId id="283" r:id="rId10"/>
    <p:sldId id="285" r:id="rId11"/>
    <p:sldId id="284" r:id="rId12"/>
    <p:sldId id="262" r:id="rId13"/>
    <p:sldId id="286" r:id="rId14"/>
    <p:sldId id="264" r:id="rId15"/>
    <p:sldId id="265" r:id="rId16"/>
    <p:sldId id="266" r:id="rId17"/>
    <p:sldId id="267" r:id="rId18"/>
    <p:sldId id="287" r:id="rId19"/>
    <p:sldId id="268" r:id="rId20"/>
    <p:sldId id="288" r:id="rId21"/>
    <p:sldId id="269" r:id="rId22"/>
    <p:sldId id="28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3" autoAdjust="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F75050-0E15-4C5B-92B0-66D068882F1F}" type="datetimeFigureOut">
              <a:rPr lang="tr-TR" smtClean="0"/>
              <a:pPr/>
              <a:t>19.09.2023</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D9F75050-0E15-4C5B-92B0-66D068882F1F}" type="datetimeFigureOut">
              <a:rPr lang="tr-TR" smtClean="0"/>
              <a:pPr/>
              <a:t>19.09.2023</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19.09.2023</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D9F75050-0E15-4C5B-92B0-66D068882F1F}" type="datetimeFigureOut">
              <a:rPr lang="tr-TR" smtClean="0"/>
              <a:pPr/>
              <a:t>19.09.2023</a:t>
            </a:fld>
            <a:endParaRPr lang="tr-TR"/>
          </a:p>
        </p:txBody>
      </p:sp>
      <p:sp>
        <p:nvSpPr>
          <p:cNvPr id="10" name="9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D9F75050-0E15-4C5B-92B0-66D068882F1F}" type="datetimeFigureOut">
              <a:rPr lang="tr-TR" smtClean="0"/>
              <a:pPr/>
              <a:t>19.09.2023</a:t>
            </a:fld>
            <a:endParaRPr lang="tr-TR"/>
          </a:p>
        </p:txBody>
      </p:sp>
      <p:sp>
        <p:nvSpPr>
          <p:cNvPr id="12" name="11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19.09.2023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D9F75050-0E15-4C5B-92B0-66D068882F1F}" type="datetimeFigureOut">
              <a:rPr lang="tr-TR" smtClean="0"/>
              <a:pPr/>
              <a:t>19.09.2023</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F75050-0E15-4C5B-92B0-66D068882F1F}" type="datetimeFigureOut">
              <a:rPr lang="tr-TR" smtClean="0"/>
              <a:pPr/>
              <a:t>19.09.2023</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85852" y="2786058"/>
            <a:ext cx="6477000" cy="928694"/>
          </a:xfrm>
        </p:spPr>
        <p:txBody>
          <a:bodyPr>
            <a:normAutofit fontScale="90000"/>
          </a:bodyPr>
          <a:lstStyle/>
          <a:p>
            <a:pPr algn="ctr"/>
            <a:r>
              <a:rPr lang="tr-TR" b="1" dirty="0" smtClean="0"/>
              <a:t>MUĞLA İL MİLLİ EĞİTİM MÜDÜRLÜĞÜ</a:t>
            </a:r>
            <a:endParaRPr lang="tr-TR" b="1" dirty="0"/>
          </a:p>
        </p:txBody>
      </p:sp>
      <p:sp>
        <p:nvSpPr>
          <p:cNvPr id="3" name="2 Alt Başlık"/>
          <p:cNvSpPr>
            <a:spLocks noGrp="1"/>
          </p:cNvSpPr>
          <p:nvPr>
            <p:ph type="subTitle" idx="1"/>
          </p:nvPr>
        </p:nvSpPr>
        <p:spPr>
          <a:xfrm>
            <a:off x="2438400" y="6072206"/>
            <a:ext cx="6705600" cy="685800"/>
          </a:xfrm>
        </p:spPr>
        <p:txBody>
          <a:bodyPr>
            <a:normAutofit fontScale="77500" lnSpcReduction="20000"/>
          </a:bodyPr>
          <a:lstStyle/>
          <a:p>
            <a:endParaRPr lang="tr-TR" b="1" i="1" dirty="0" smtClean="0"/>
          </a:p>
          <a:p>
            <a:pPr algn="ctr"/>
            <a:r>
              <a:rPr lang="tr-TR" b="1" i="1" dirty="0" smtClean="0"/>
              <a:t>Özel </a:t>
            </a:r>
            <a:r>
              <a:rPr lang="tr-TR" b="1" i="1" dirty="0" smtClean="0"/>
              <a:t>Eğitim ve </a:t>
            </a:r>
            <a:r>
              <a:rPr lang="tr-TR" b="1" i="1" smtClean="0"/>
              <a:t>Rehberlik </a:t>
            </a:r>
            <a:r>
              <a:rPr lang="tr-TR" b="1" i="1" smtClean="0"/>
              <a:t>Hizmetleri Şube </a:t>
            </a:r>
            <a:r>
              <a:rPr lang="tr-TR" b="1" i="1" dirty="0" smtClean="0"/>
              <a:t>Müdürlüğü </a:t>
            </a:r>
            <a:endParaRPr lang="tr-TR" i="1" dirty="0" smtClean="0"/>
          </a:p>
          <a:p>
            <a:endParaRPr lang="tr-TR" dirty="0"/>
          </a:p>
        </p:txBody>
      </p:sp>
      <p:pic>
        <p:nvPicPr>
          <p:cNvPr id="1026" name="Picture 2" descr="Dosya:Milli Eğitim Bakanlığı Logo.svg"/>
          <p:cNvPicPr>
            <a:picLocks noChangeAspect="1" noChangeArrowheads="1"/>
          </p:cNvPicPr>
          <p:nvPr/>
        </p:nvPicPr>
        <p:blipFill>
          <a:blip r:embed="rId2"/>
          <a:srcRect/>
          <a:stretch>
            <a:fillRect/>
          </a:stretch>
        </p:blipFill>
        <p:spPr bwMode="auto">
          <a:xfrm>
            <a:off x="3214678" y="357166"/>
            <a:ext cx="2052637" cy="2051050"/>
          </a:xfrm>
          <a:prstGeom prst="rect">
            <a:avLst/>
          </a:prstGeom>
          <a:noFill/>
          <a:ln w="9525" algn="in">
            <a:noFill/>
            <a:miter lim="800000"/>
            <a:headEnd/>
            <a:tailEnd/>
          </a:ln>
        </p:spPr>
      </p:pic>
      <p:sp>
        <p:nvSpPr>
          <p:cNvPr id="6" name="1 Başlık"/>
          <p:cNvSpPr txBox="1">
            <a:spLocks/>
          </p:cNvSpPr>
          <p:nvPr/>
        </p:nvSpPr>
        <p:spPr>
          <a:xfrm>
            <a:off x="1581128" y="4295780"/>
            <a:ext cx="6277020" cy="928694"/>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all" spc="0" normalizeH="0" baseline="0" noProof="0" dirty="0" smtClean="0">
                <a:ln>
                  <a:noFill/>
                </a:ln>
                <a:solidFill>
                  <a:schemeClr val="tx2"/>
                </a:solidFill>
                <a:effectLst/>
                <a:uLnTx/>
                <a:uFillTx/>
                <a:latin typeface="+mj-lt"/>
                <a:ea typeface="+mj-ea"/>
                <a:cs typeface="+mj-cs"/>
              </a:rPr>
              <a:t>SINIR KOYMA</a:t>
            </a:r>
            <a:endParaRPr kumimoji="0" lang="tr-TR" sz="4400" b="1" i="0" u="none" strike="noStrike" kern="1200" cap="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p>
        </p:txBody>
      </p:sp>
      <p:sp>
        <p:nvSpPr>
          <p:cNvPr id="3" name="2 İçerik Yer Tutucusu"/>
          <p:cNvSpPr>
            <a:spLocks noGrp="1"/>
          </p:cNvSpPr>
          <p:nvPr>
            <p:ph sz="quarter" idx="1"/>
          </p:nvPr>
        </p:nvSpPr>
        <p:spPr>
          <a:xfrm>
            <a:off x="612648" y="1600200"/>
            <a:ext cx="4173666" cy="4495800"/>
          </a:xfrm>
        </p:spPr>
        <p:txBody>
          <a:bodyPr>
            <a:normAutofit lnSpcReduction="10000"/>
          </a:bodyPr>
          <a:lstStyle/>
          <a:p>
            <a:pPr>
              <a:buFont typeface="Wingdings" pitchFamily="2" charset="2"/>
              <a:buChar char="Ø"/>
            </a:pPr>
            <a:r>
              <a:rPr lang="tr-TR" dirty="0" smtClean="0"/>
              <a:t>Güvenli internet ile ilgili bilgiler verildikten sonra sınırların net olarak uygulanması gerekir.Kişisel bilgiler, fotoğraf,görüntü ve kimlik bilgilerinin kesinlikle internet ortamında paylaşılmaması gerekir.</a:t>
            </a:r>
          </a:p>
          <a:p>
            <a:endParaRPr lang="tr-TR" dirty="0"/>
          </a:p>
        </p:txBody>
      </p:sp>
      <p:pic>
        <p:nvPicPr>
          <p:cNvPr id="43010" name="Picture 2" descr="Teknoloji Bağımlılığı Hasta Ediyor | Yeşilay"/>
          <p:cNvPicPr>
            <a:picLocks noChangeAspect="1" noChangeArrowheads="1"/>
          </p:cNvPicPr>
          <p:nvPr/>
        </p:nvPicPr>
        <p:blipFill>
          <a:blip r:embed="rId2"/>
          <a:srcRect/>
          <a:stretch>
            <a:fillRect/>
          </a:stretch>
        </p:blipFill>
        <p:spPr bwMode="auto">
          <a:xfrm>
            <a:off x="4714876" y="2285992"/>
            <a:ext cx="4214842" cy="34290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p>
        </p:txBody>
      </p:sp>
      <p:sp>
        <p:nvSpPr>
          <p:cNvPr id="3" name="2 İçerik Yer Tutucusu"/>
          <p:cNvSpPr>
            <a:spLocks noGrp="1"/>
          </p:cNvSpPr>
          <p:nvPr>
            <p:ph sz="quarter" idx="1"/>
          </p:nvPr>
        </p:nvSpPr>
        <p:spPr/>
        <p:txBody>
          <a:bodyPr>
            <a:normAutofit/>
          </a:bodyPr>
          <a:lstStyle/>
          <a:p>
            <a:pPr>
              <a:buFont typeface="Wingdings" pitchFamily="2" charset="2"/>
              <a:buChar char="Ø"/>
            </a:pPr>
            <a:endParaRPr lang="tr-TR" dirty="0" smtClean="0"/>
          </a:p>
          <a:p>
            <a:pPr>
              <a:buNone/>
            </a:pPr>
            <a:r>
              <a:rPr lang="tr-TR" b="1" dirty="0" smtClean="0">
                <a:solidFill>
                  <a:srgbClr val="FF0000"/>
                </a:solidFill>
              </a:rPr>
              <a:t>Teknoloji kullanımında sınır koyma;</a:t>
            </a:r>
          </a:p>
          <a:p>
            <a:pPr>
              <a:buFont typeface="Wingdings" pitchFamily="2" charset="2"/>
              <a:buChar char="Ø"/>
            </a:pPr>
            <a:r>
              <a:rPr lang="tr-TR" dirty="0" smtClean="0"/>
              <a:t>Web </a:t>
            </a:r>
            <a:r>
              <a:rPr lang="tr-TR" dirty="0" smtClean="0"/>
              <a:t>kameraları </a:t>
            </a:r>
            <a:r>
              <a:rPr lang="tr-TR" dirty="0" smtClean="0"/>
              <a:t>gerekmedikçe kapalı olmalı ve gizlilik ayarları aktif olmalıdır.</a:t>
            </a:r>
          </a:p>
          <a:p>
            <a:pPr>
              <a:buFont typeface="Wingdings" pitchFamily="2" charset="2"/>
              <a:buChar char="Ø"/>
            </a:pPr>
            <a:r>
              <a:rPr lang="tr-TR" dirty="0" smtClean="0"/>
              <a:t>Sosyal medya kullanımının ebeveynlerin kontrolünde olması zararlı içeriklerle karşılaşmasını önleyecektir.</a:t>
            </a:r>
          </a:p>
          <a:p>
            <a:pPr>
              <a:buFont typeface="Wingdings" pitchFamily="2" charset="2"/>
              <a:buChar char="Ø"/>
            </a:pPr>
            <a:r>
              <a:rPr lang="tr-TR" dirty="0" smtClean="0"/>
              <a:t>Online sohbet içeriği olmayan, şiddet ve korku öğeleri barındırmayan  oyunlar tercih edilmelidir. </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solidFill>
                <a:srgbClr val="FF0000"/>
              </a:solidFill>
            </a:endParaRPr>
          </a:p>
        </p:txBody>
      </p:sp>
      <p:sp>
        <p:nvSpPr>
          <p:cNvPr id="3" name="2 İçerik Yer Tutucusu"/>
          <p:cNvSpPr>
            <a:spLocks noGrp="1"/>
          </p:cNvSpPr>
          <p:nvPr>
            <p:ph sz="quarter" idx="1"/>
          </p:nvPr>
        </p:nvSpPr>
        <p:spPr>
          <a:xfrm>
            <a:off x="612648" y="1600200"/>
            <a:ext cx="3102096" cy="3328998"/>
          </a:xfrm>
        </p:spPr>
        <p:txBody>
          <a:bodyPr>
            <a:normAutofit/>
          </a:bodyPr>
          <a:lstStyle/>
          <a:p>
            <a:pPr>
              <a:buFont typeface="Wingdings" pitchFamily="2" charset="2"/>
              <a:buChar char="Ø"/>
            </a:pPr>
            <a:r>
              <a:rPr lang="tr-TR" dirty="0" smtClean="0"/>
              <a:t>Yeme, içme, giyinme ve barınma gibi tüm fiziksel ihtiyaçlar konusunda sınır koyma,</a:t>
            </a:r>
          </a:p>
          <a:p>
            <a:endParaRPr lang="tr-TR" dirty="0" smtClean="0"/>
          </a:p>
          <a:p>
            <a:endParaRPr lang="tr-TR" dirty="0" smtClean="0"/>
          </a:p>
          <a:p>
            <a:endParaRPr lang="tr-TR" dirty="0" smtClean="0"/>
          </a:p>
          <a:p>
            <a:pPr>
              <a:buNone/>
            </a:pPr>
            <a:endParaRPr lang="tr-TR" dirty="0"/>
          </a:p>
        </p:txBody>
      </p:sp>
      <p:pic>
        <p:nvPicPr>
          <p:cNvPr id="20485" name="Picture 5" descr="saglıklı"/>
          <p:cNvPicPr>
            <a:picLocks noChangeAspect="1" noChangeArrowheads="1"/>
          </p:cNvPicPr>
          <p:nvPr/>
        </p:nvPicPr>
        <p:blipFill>
          <a:blip r:embed="rId2"/>
          <a:srcRect/>
          <a:stretch>
            <a:fillRect/>
          </a:stretch>
        </p:blipFill>
        <p:spPr bwMode="auto">
          <a:xfrm>
            <a:off x="4115010" y="1857364"/>
            <a:ext cx="4457518" cy="411082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p>
        </p:txBody>
      </p:sp>
      <p:sp>
        <p:nvSpPr>
          <p:cNvPr id="3" name="2 İçerik Yer Tutucusu"/>
          <p:cNvSpPr>
            <a:spLocks noGrp="1"/>
          </p:cNvSpPr>
          <p:nvPr>
            <p:ph sz="quarter" idx="1"/>
          </p:nvPr>
        </p:nvSpPr>
        <p:spPr>
          <a:xfrm>
            <a:off x="612648" y="1600200"/>
            <a:ext cx="8153400" cy="828668"/>
          </a:xfrm>
        </p:spPr>
        <p:txBody>
          <a:bodyPr/>
          <a:lstStyle/>
          <a:p>
            <a:pPr>
              <a:buFont typeface="Wingdings" pitchFamily="2" charset="2"/>
              <a:buChar char="Ø"/>
            </a:pPr>
            <a:r>
              <a:rPr lang="tr-TR" dirty="0" smtClean="0"/>
              <a:t>Dışarıda geçirilen süreye sınır koyma,</a:t>
            </a:r>
          </a:p>
          <a:p>
            <a:endParaRPr lang="tr-TR" dirty="0"/>
          </a:p>
        </p:txBody>
      </p:sp>
      <p:pic>
        <p:nvPicPr>
          <p:cNvPr id="44034" name="Picture 2" descr="Horobox"/>
          <p:cNvPicPr>
            <a:picLocks noChangeAspect="1" noChangeArrowheads="1"/>
          </p:cNvPicPr>
          <p:nvPr/>
        </p:nvPicPr>
        <p:blipFill>
          <a:blip r:embed="rId2"/>
          <a:srcRect/>
          <a:stretch>
            <a:fillRect/>
          </a:stretch>
        </p:blipFill>
        <p:spPr bwMode="auto">
          <a:xfrm>
            <a:off x="1357290" y="2571744"/>
            <a:ext cx="5786478" cy="325489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p>
        </p:txBody>
      </p:sp>
      <p:sp>
        <p:nvSpPr>
          <p:cNvPr id="3" name="2 İçerik Yer Tutucusu"/>
          <p:cNvSpPr>
            <a:spLocks noGrp="1"/>
          </p:cNvSpPr>
          <p:nvPr>
            <p:ph sz="quarter" idx="1"/>
          </p:nvPr>
        </p:nvSpPr>
        <p:spPr>
          <a:xfrm>
            <a:off x="612648" y="1600200"/>
            <a:ext cx="6316806" cy="4495800"/>
          </a:xfrm>
        </p:spPr>
        <p:txBody>
          <a:bodyPr>
            <a:normAutofit fontScale="85000" lnSpcReduction="20000"/>
          </a:bodyPr>
          <a:lstStyle/>
          <a:p>
            <a:pPr>
              <a:buNone/>
            </a:pPr>
            <a:r>
              <a:rPr lang="tr-TR" dirty="0" smtClean="0">
                <a:solidFill>
                  <a:srgbClr val="FF0000"/>
                </a:solidFill>
              </a:rPr>
              <a:t>Duygusal alanda sınır koymak; </a:t>
            </a:r>
          </a:p>
          <a:p>
            <a:pPr>
              <a:buFont typeface="Wingdings" pitchFamily="2" charset="2"/>
              <a:buChar char="Ø"/>
            </a:pPr>
            <a:r>
              <a:rPr lang="tr-TR" dirty="0" smtClean="0"/>
              <a:t>Duygusal sınırlar, diğer insanların sözleri ya da davranışları nedeniyle hissettiğimiz duygusal rahatsızlığı önlemek için çizdiğimiz sınırlardır. </a:t>
            </a:r>
          </a:p>
          <a:p>
            <a:pPr>
              <a:buNone/>
            </a:pPr>
            <a:r>
              <a:rPr lang="tr-TR" dirty="0" smtClean="0"/>
              <a:t>Örneğin:Birisi çocuğa hakaret ve küçük düşürücü söz ve davranışlarda bulunuyorsa duygusal sınırlarını aşmış olur.Bu tür durumlarda çocuğa, </a:t>
            </a:r>
            <a:r>
              <a:rPr lang="tr-TR" dirty="0" smtClean="0"/>
              <a:t>ebeveyn, </a:t>
            </a:r>
            <a:r>
              <a:rPr lang="tr-TR" dirty="0" smtClean="0"/>
              <a:t>bu durumla baş edebilmesi için onu üzen kişiyle arasına mesafe koyması, bir süre görüşmemesi ve karşıdaki kişiye üzüldüğünü ifade etmesi vb.  önerilerde bulunabilir.</a:t>
            </a:r>
            <a:endParaRPr lang="tr-TR" dirty="0"/>
          </a:p>
        </p:txBody>
      </p:sp>
      <p:pic>
        <p:nvPicPr>
          <p:cNvPr id="19458" name="Picture 2" descr="https://www.evimdekipsikolog.com/blog/wp-content/uploads/2023/03/saglikli_sinirlar_nedir_kapak.png"/>
          <p:cNvPicPr>
            <a:picLocks noChangeAspect="1" noChangeArrowheads="1"/>
          </p:cNvPicPr>
          <p:nvPr/>
        </p:nvPicPr>
        <p:blipFill>
          <a:blip r:embed="rId2"/>
          <a:srcRect/>
          <a:stretch>
            <a:fillRect/>
          </a:stretch>
        </p:blipFill>
        <p:spPr bwMode="auto">
          <a:xfrm>
            <a:off x="6857984" y="3571876"/>
            <a:ext cx="2286016" cy="22860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p>
        </p:txBody>
      </p:sp>
      <p:sp>
        <p:nvSpPr>
          <p:cNvPr id="3" name="2 İçerik Yer Tutucusu"/>
          <p:cNvSpPr>
            <a:spLocks noGrp="1"/>
          </p:cNvSpPr>
          <p:nvPr>
            <p:ph sz="quarter" idx="1"/>
          </p:nvPr>
        </p:nvSpPr>
        <p:spPr>
          <a:xfrm>
            <a:off x="612648" y="1600200"/>
            <a:ext cx="4030790" cy="4495800"/>
          </a:xfrm>
        </p:spPr>
        <p:txBody>
          <a:bodyPr>
            <a:normAutofit lnSpcReduction="10000"/>
          </a:bodyPr>
          <a:lstStyle/>
          <a:p>
            <a:endParaRPr lang="tr-TR" dirty="0" smtClean="0"/>
          </a:p>
          <a:p>
            <a:pPr>
              <a:buNone/>
            </a:pPr>
            <a:r>
              <a:rPr lang="tr-TR" dirty="0" smtClean="0">
                <a:solidFill>
                  <a:srgbClr val="FF0000"/>
                </a:solidFill>
              </a:rPr>
              <a:t>Cinsel Sınırlar ve Mahremiyet</a:t>
            </a:r>
          </a:p>
          <a:p>
            <a:pPr>
              <a:buFont typeface="Wingdings" pitchFamily="2" charset="2"/>
              <a:buChar char="Ø"/>
            </a:pPr>
            <a:r>
              <a:rPr lang="tr-TR" dirty="0" smtClean="0"/>
              <a:t>Kişinin kendi bedenini ve mahremiyetini koruyabilmesidir.</a:t>
            </a:r>
          </a:p>
          <a:p>
            <a:pPr>
              <a:buFont typeface="Wingdings" pitchFamily="2" charset="2"/>
              <a:buChar char="Ø"/>
            </a:pPr>
            <a:r>
              <a:rPr lang="tr-TR" dirty="0" smtClean="0"/>
              <a:t>Ebeveyn hem kendi hem de </a:t>
            </a:r>
            <a:r>
              <a:rPr lang="tr-TR" dirty="0" smtClean="0"/>
              <a:t>çocuğun mahremiyeti </a:t>
            </a:r>
            <a:r>
              <a:rPr lang="tr-TR" dirty="0" smtClean="0"/>
              <a:t>konusunda net sınırlar koymalıdır.</a:t>
            </a:r>
            <a:endParaRPr lang="tr-TR" dirty="0"/>
          </a:p>
        </p:txBody>
      </p:sp>
      <p:sp>
        <p:nvSpPr>
          <p:cNvPr id="18434" name="AutoShape 2" descr="Çocukların Bedensel Söz Hakkı – Hayattayı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8436" name="Picture 4" descr="http://hayattayim.org/wp-content/uploads/2017/09/bebek-sinir-Recovered.png"/>
          <p:cNvPicPr>
            <a:picLocks noChangeAspect="1" noChangeArrowheads="1"/>
          </p:cNvPicPr>
          <p:nvPr/>
        </p:nvPicPr>
        <p:blipFill>
          <a:blip r:embed="rId2"/>
          <a:srcRect/>
          <a:stretch>
            <a:fillRect/>
          </a:stretch>
        </p:blipFill>
        <p:spPr bwMode="auto">
          <a:xfrm>
            <a:off x="4758749" y="2000240"/>
            <a:ext cx="3670903" cy="41082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p>
        </p:txBody>
      </p:sp>
      <p:sp>
        <p:nvSpPr>
          <p:cNvPr id="3" name="2 İçerik Yer Tutucusu"/>
          <p:cNvSpPr>
            <a:spLocks noGrp="1"/>
          </p:cNvSpPr>
          <p:nvPr>
            <p:ph sz="quarter" idx="1"/>
          </p:nvPr>
        </p:nvSpPr>
        <p:spPr>
          <a:xfrm>
            <a:off x="612648" y="1428736"/>
            <a:ext cx="3673600" cy="4667264"/>
          </a:xfrm>
        </p:spPr>
        <p:txBody>
          <a:bodyPr>
            <a:normAutofit fontScale="92500"/>
          </a:bodyPr>
          <a:lstStyle/>
          <a:p>
            <a:endParaRPr lang="tr-TR" dirty="0" smtClean="0"/>
          </a:p>
          <a:p>
            <a:pPr>
              <a:buNone/>
            </a:pPr>
            <a:r>
              <a:rPr lang="tr-TR" dirty="0" smtClean="0">
                <a:solidFill>
                  <a:srgbClr val="FF0000"/>
                </a:solidFill>
              </a:rPr>
              <a:t>Zaman Sınırı</a:t>
            </a:r>
          </a:p>
          <a:p>
            <a:pPr>
              <a:buFont typeface="Wingdings" pitchFamily="2" charset="2"/>
              <a:buChar char="Ø"/>
            </a:pPr>
            <a:r>
              <a:rPr lang="tr-TR" dirty="0" smtClean="0"/>
              <a:t> Zamanı etkili ve verimli  kullanmak için plan yapabilmektir.</a:t>
            </a:r>
          </a:p>
          <a:p>
            <a:pPr>
              <a:buNone/>
            </a:pPr>
            <a:r>
              <a:rPr lang="tr-TR" dirty="0" smtClean="0"/>
              <a:t>Örneğin:Oyun oynama veya serbest geçirilen  zamanlarda sınırlandırma </a:t>
            </a:r>
            <a:endParaRPr lang="tr-TR" dirty="0"/>
          </a:p>
        </p:txBody>
      </p:sp>
      <p:pic>
        <p:nvPicPr>
          <p:cNvPr id="17410" name="Picture 2" descr="http://www.kadinsite.com/wp-content/uploads/2017/06/21.jpg"/>
          <p:cNvPicPr>
            <a:picLocks noChangeAspect="1" noChangeArrowheads="1"/>
          </p:cNvPicPr>
          <p:nvPr/>
        </p:nvPicPr>
        <p:blipFill>
          <a:blip r:embed="rId2"/>
          <a:srcRect/>
          <a:stretch>
            <a:fillRect/>
          </a:stretch>
        </p:blipFill>
        <p:spPr bwMode="auto">
          <a:xfrm>
            <a:off x="4500562" y="2000240"/>
            <a:ext cx="4000528" cy="38909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solidFill>
                  <a:srgbClr val="FF0000"/>
                </a:solidFill>
              </a:rPr>
              <a:t>Anne Babalar Neden Sınır Koymakta Zorlanır?</a:t>
            </a:r>
            <a:r>
              <a:rPr lang="tr-TR" b="1" dirty="0" smtClean="0"/>
              <a:t/>
            </a:r>
            <a:br>
              <a:rPr lang="tr-TR" b="1" dirty="0" smtClean="0"/>
            </a:br>
            <a:endParaRPr lang="tr-TR" dirty="0" smtClean="0"/>
          </a:p>
        </p:txBody>
      </p:sp>
      <p:sp>
        <p:nvSpPr>
          <p:cNvPr id="3" name="2 İçerik Yer Tutucusu"/>
          <p:cNvSpPr>
            <a:spLocks noGrp="1"/>
          </p:cNvSpPr>
          <p:nvPr>
            <p:ph sz="quarter" idx="1"/>
          </p:nvPr>
        </p:nvSpPr>
        <p:spPr/>
        <p:txBody>
          <a:bodyPr>
            <a:normAutofit/>
          </a:bodyPr>
          <a:lstStyle/>
          <a:p>
            <a:endParaRPr lang="tr-TR" dirty="0" smtClean="0"/>
          </a:p>
          <a:p>
            <a:pPr>
              <a:buFont typeface="Wingdings" pitchFamily="2" charset="2"/>
              <a:buChar char="Ø"/>
            </a:pPr>
            <a:r>
              <a:rPr lang="tr-TR" dirty="0" smtClean="0"/>
              <a:t>Yaşam tarzı, </a:t>
            </a:r>
          </a:p>
          <a:p>
            <a:pPr>
              <a:buFont typeface="Wingdings" pitchFamily="2" charset="2"/>
              <a:buChar char="Ø"/>
            </a:pPr>
            <a:r>
              <a:rPr lang="tr-TR" dirty="0" smtClean="0"/>
              <a:t>Bastırılmış istekler ve yetişme tarzı, (Anne baba kendi yaşadıklarına benzer deneyimleri çocuklarına yaşatmak istememeleri.)</a:t>
            </a:r>
          </a:p>
          <a:p>
            <a:pPr>
              <a:buFont typeface="Wingdings" pitchFamily="2" charset="2"/>
              <a:buChar char="Ø"/>
            </a:pPr>
            <a:r>
              <a:rPr lang="tr-TR" dirty="0" smtClean="0"/>
              <a:t>Aşırı şefkat ve iyi ilişki isteği,</a:t>
            </a:r>
          </a:p>
          <a:p>
            <a:pPr>
              <a:buFont typeface="Wingdings" pitchFamily="2" charset="2"/>
              <a:buChar char="Ø"/>
            </a:pPr>
            <a:endParaRPr lang="tr-TR" dirty="0" smtClean="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Anne Babalar Neden Sınır Koymakta Zorlanır?</a:t>
            </a:r>
            <a:endParaRPr lang="tr-TR" dirty="0"/>
          </a:p>
        </p:txBody>
      </p:sp>
      <p:sp>
        <p:nvSpPr>
          <p:cNvPr id="3" name="2 İçerik Yer Tutucusu"/>
          <p:cNvSpPr>
            <a:spLocks noGrp="1"/>
          </p:cNvSpPr>
          <p:nvPr>
            <p:ph sz="quarter" idx="1"/>
          </p:nvPr>
        </p:nvSpPr>
        <p:spPr/>
        <p:txBody>
          <a:bodyPr/>
          <a:lstStyle/>
          <a:p>
            <a:pPr>
              <a:buFont typeface="Wingdings" pitchFamily="2" charset="2"/>
              <a:buChar char="Ø"/>
            </a:pPr>
            <a:r>
              <a:rPr lang="tr-TR" dirty="0" smtClean="0"/>
              <a:t>Suçluluk duygusu, </a:t>
            </a:r>
          </a:p>
          <a:p>
            <a:pPr>
              <a:buFont typeface="Wingdings" pitchFamily="2" charset="2"/>
              <a:buChar char="Ø"/>
            </a:pPr>
            <a:r>
              <a:rPr lang="tr-TR" dirty="0" smtClean="0"/>
              <a:t>Çocuktan gelen olumsuz tepkiler, (Çocuğun sen zaten beni sevmiyorsun vb. gibi ifadeleri.)</a:t>
            </a:r>
          </a:p>
          <a:p>
            <a:pPr>
              <a:buFont typeface="Wingdings" pitchFamily="2" charset="2"/>
              <a:buChar char="Ø"/>
            </a:pPr>
            <a:r>
              <a:rPr lang="tr-TR" dirty="0" smtClean="0"/>
              <a:t>Çocuklarına yeterince zaman ayıramama.</a:t>
            </a:r>
            <a:endParaRPr lang="tr-TR" dirty="0"/>
          </a:p>
        </p:txBody>
      </p:sp>
      <p:pic>
        <p:nvPicPr>
          <p:cNvPr id="15362" name="Picture 2" descr="ANNE BABA TUTUMLARI"/>
          <p:cNvPicPr>
            <a:picLocks noChangeAspect="1" noChangeArrowheads="1"/>
          </p:cNvPicPr>
          <p:nvPr/>
        </p:nvPicPr>
        <p:blipFill>
          <a:blip r:embed="rId2"/>
          <a:srcRect/>
          <a:stretch>
            <a:fillRect/>
          </a:stretch>
        </p:blipFill>
        <p:spPr bwMode="auto">
          <a:xfrm>
            <a:off x="1785918" y="3714752"/>
            <a:ext cx="4429156" cy="248803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Sınır Koymak </a:t>
            </a:r>
            <a:r>
              <a:rPr lang="tr-TR" b="1" i="1" dirty="0" smtClean="0">
                <a:solidFill>
                  <a:srgbClr val="FF0000"/>
                </a:solidFill>
              </a:rPr>
              <a:t>NE DEĞİLDİR?</a:t>
            </a:r>
            <a:endParaRPr lang="tr-TR" dirty="0">
              <a:solidFill>
                <a:srgbClr val="FF0000"/>
              </a:solidFill>
            </a:endParaRPr>
          </a:p>
        </p:txBody>
      </p:sp>
      <p:sp>
        <p:nvSpPr>
          <p:cNvPr id="3" name="2 İçerik Yer Tutucusu"/>
          <p:cNvSpPr>
            <a:spLocks noGrp="1"/>
          </p:cNvSpPr>
          <p:nvPr>
            <p:ph sz="quarter" idx="1"/>
          </p:nvPr>
        </p:nvSpPr>
        <p:spPr>
          <a:xfrm>
            <a:off x="612648" y="1600200"/>
            <a:ext cx="2959220" cy="4495800"/>
          </a:xfrm>
        </p:spPr>
        <p:txBody>
          <a:bodyPr>
            <a:normAutofit fontScale="85000" lnSpcReduction="20000"/>
          </a:bodyPr>
          <a:lstStyle/>
          <a:p>
            <a:endParaRPr lang="tr-TR" dirty="0" smtClean="0"/>
          </a:p>
          <a:p>
            <a:pPr>
              <a:buFont typeface="Wingdings" pitchFamily="2" charset="2"/>
              <a:buChar char="Ø"/>
            </a:pPr>
            <a:r>
              <a:rPr lang="tr-TR" dirty="0" smtClean="0"/>
              <a:t>Sınır koymak, kesinlikle çocuk üzerinde bir hâkimiyet kurmak, otorite sahibi olmak ya da katı bir disiplin anlayışı demek değildir. </a:t>
            </a:r>
          </a:p>
          <a:p>
            <a:pPr>
              <a:buFont typeface="Wingdings" pitchFamily="2" charset="2"/>
              <a:buChar char="Ø"/>
            </a:pPr>
            <a:r>
              <a:rPr lang="tr-TR" dirty="0" smtClean="0"/>
              <a:t>Anne ve baba olarak kendi istek ve beklentilerimizi dayatmak değildir.</a:t>
            </a:r>
          </a:p>
          <a:p>
            <a:endParaRPr lang="tr-TR" dirty="0" smtClean="0"/>
          </a:p>
          <a:p>
            <a:endParaRPr lang="tr-TR" dirty="0"/>
          </a:p>
        </p:txBody>
      </p:sp>
      <p:pic>
        <p:nvPicPr>
          <p:cNvPr id="14338" name="Picture 2" descr="https://static.wixstatic.com/media/c37421_acd5f7215040436aba4c58953c6c6ca4~mv2.jpg/v1/fill/w_438,h_246,al_c,q_80,usm_0.66_1.00_0.01,enc_auto/c37421_acd5f7215040436aba4c58953c6c6ca4~mv2.jpg"/>
          <p:cNvPicPr>
            <a:picLocks noChangeAspect="1" noChangeArrowheads="1"/>
          </p:cNvPicPr>
          <p:nvPr/>
        </p:nvPicPr>
        <p:blipFill>
          <a:blip r:embed="rId2"/>
          <a:srcRect/>
          <a:stretch>
            <a:fillRect/>
          </a:stretch>
        </p:blipFill>
        <p:spPr bwMode="auto">
          <a:xfrm>
            <a:off x="4000496" y="2214554"/>
            <a:ext cx="4171950" cy="35719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a:r>
            <a:br>
              <a:rPr lang="tr-TR" dirty="0" smtClean="0"/>
            </a:br>
            <a:r>
              <a:rPr lang="tr-TR" dirty="0" smtClean="0">
                <a:solidFill>
                  <a:srgbClr val="FF0000"/>
                </a:solidFill>
              </a:rPr>
              <a:t>Sınır Koyma Nedir?</a:t>
            </a:r>
            <a:r>
              <a:rPr lang="tr-TR" dirty="0" smtClean="0"/>
              <a:t/>
            </a:r>
            <a:br>
              <a:rPr lang="tr-TR" dirty="0" smtClean="0"/>
            </a:br>
            <a:endParaRPr lang="tr-TR" dirty="0"/>
          </a:p>
        </p:txBody>
      </p:sp>
      <p:sp>
        <p:nvSpPr>
          <p:cNvPr id="3" name="2 İçerik Yer Tutucusu"/>
          <p:cNvSpPr>
            <a:spLocks noGrp="1"/>
          </p:cNvSpPr>
          <p:nvPr>
            <p:ph sz="quarter" idx="1"/>
          </p:nvPr>
        </p:nvSpPr>
        <p:spPr>
          <a:xfrm>
            <a:off x="612648" y="1600200"/>
            <a:ext cx="3745038" cy="4495800"/>
          </a:xfrm>
        </p:spPr>
        <p:txBody>
          <a:bodyPr>
            <a:normAutofit/>
          </a:bodyPr>
          <a:lstStyle/>
          <a:p>
            <a:endParaRPr lang="tr-TR" dirty="0" smtClean="0"/>
          </a:p>
          <a:p>
            <a:pPr>
              <a:buFont typeface="Wingdings" pitchFamily="2" charset="2"/>
              <a:buChar char="Ø"/>
            </a:pPr>
            <a:r>
              <a:rPr lang="tr-TR" dirty="0" smtClean="0"/>
              <a:t>Çocuğa kazandırılmak istenen bir davranışla ilgili kural ve beklentiyi öğretebilme sürecine </a:t>
            </a:r>
            <a:r>
              <a:rPr lang="tr-TR" b="1" dirty="0" smtClean="0"/>
              <a:t>sınır koyma </a:t>
            </a:r>
            <a:r>
              <a:rPr lang="tr-TR" dirty="0" smtClean="0"/>
              <a:t>denir.</a:t>
            </a:r>
          </a:p>
          <a:p>
            <a:endParaRPr lang="tr-TR" b="1" dirty="0" smtClean="0"/>
          </a:p>
          <a:p>
            <a:pPr>
              <a:buNone/>
            </a:pPr>
            <a:endParaRPr lang="tr-TR" b="1" dirty="0" smtClean="0"/>
          </a:p>
          <a:p>
            <a:pPr>
              <a:buNone/>
            </a:pPr>
            <a:endParaRPr lang="tr-TR" dirty="0"/>
          </a:p>
        </p:txBody>
      </p:sp>
      <p:pic>
        <p:nvPicPr>
          <p:cNvPr id="1028" name="Picture 4" descr="C:\Users\HP\Desktop\sınır koyma veli\sınır koyma resim 1.jpg"/>
          <p:cNvPicPr>
            <a:picLocks noChangeAspect="1" noChangeArrowheads="1"/>
          </p:cNvPicPr>
          <p:nvPr/>
        </p:nvPicPr>
        <p:blipFill>
          <a:blip r:embed="rId2"/>
          <a:srcRect/>
          <a:stretch>
            <a:fillRect/>
          </a:stretch>
        </p:blipFill>
        <p:spPr bwMode="auto">
          <a:xfrm>
            <a:off x="4429124" y="2571744"/>
            <a:ext cx="4500626" cy="264320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Sınır Koymak </a:t>
            </a:r>
            <a:r>
              <a:rPr lang="tr-TR" b="1" i="1" dirty="0" smtClean="0">
                <a:solidFill>
                  <a:srgbClr val="FF0000"/>
                </a:solidFill>
              </a:rPr>
              <a:t>NE DEĞİLDİR?</a:t>
            </a:r>
            <a:endParaRPr lang="tr-TR" dirty="0"/>
          </a:p>
        </p:txBody>
      </p:sp>
      <p:sp>
        <p:nvSpPr>
          <p:cNvPr id="3" name="2 İçerik Yer Tutucusu"/>
          <p:cNvSpPr>
            <a:spLocks noGrp="1"/>
          </p:cNvSpPr>
          <p:nvPr>
            <p:ph sz="quarter" idx="1"/>
          </p:nvPr>
        </p:nvSpPr>
        <p:spPr>
          <a:xfrm>
            <a:off x="612648" y="1600200"/>
            <a:ext cx="8153400" cy="1971676"/>
          </a:xfrm>
        </p:spPr>
        <p:txBody>
          <a:bodyPr/>
          <a:lstStyle/>
          <a:p>
            <a:pPr>
              <a:buFont typeface="Wingdings" pitchFamily="2" charset="2"/>
              <a:buChar char="Ø"/>
            </a:pPr>
            <a:r>
              <a:rPr lang="tr-TR" dirty="0" smtClean="0"/>
              <a:t>Çocuğun hayatını baskı altına alıp kısıtlamak değil, çocuğa bir düzen sağlamak, onu korumak ve zaman zaman  gerekli durumlarda bir sınır oluşturmak anlamını taşımalıdır. </a:t>
            </a:r>
          </a:p>
          <a:p>
            <a:endParaRPr lang="tr-TR" dirty="0"/>
          </a:p>
        </p:txBody>
      </p:sp>
      <p:pic>
        <p:nvPicPr>
          <p:cNvPr id="46082" name="Picture 2" descr="a purple paper flower sitting on top of a wooden table"/>
          <p:cNvPicPr>
            <a:picLocks noChangeAspect="1" noChangeArrowheads="1"/>
          </p:cNvPicPr>
          <p:nvPr/>
        </p:nvPicPr>
        <p:blipFill>
          <a:blip r:embed="rId2"/>
          <a:srcRect/>
          <a:stretch>
            <a:fillRect/>
          </a:stretch>
        </p:blipFill>
        <p:spPr bwMode="auto">
          <a:xfrm>
            <a:off x="1357290" y="3500438"/>
            <a:ext cx="5500726" cy="32004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rgbClr val="FF0000"/>
                </a:solidFill>
              </a:rPr>
              <a:t>SINIR KOYARKEN YAPILAN YANLIŞLAR</a:t>
            </a:r>
            <a:endParaRPr lang="tr-TR" sz="3600" b="1" dirty="0">
              <a:solidFill>
                <a:srgbClr val="FF0000"/>
              </a:solidFill>
            </a:endParaRPr>
          </a:p>
        </p:txBody>
      </p:sp>
      <p:sp>
        <p:nvSpPr>
          <p:cNvPr id="3" name="2 İçerik Yer Tutucusu"/>
          <p:cNvSpPr>
            <a:spLocks noGrp="1"/>
          </p:cNvSpPr>
          <p:nvPr>
            <p:ph sz="quarter" idx="1"/>
          </p:nvPr>
        </p:nvSpPr>
        <p:spPr>
          <a:xfrm>
            <a:off x="612648" y="1600200"/>
            <a:ext cx="3459286" cy="4614882"/>
          </a:xfrm>
        </p:spPr>
        <p:txBody>
          <a:bodyPr>
            <a:normAutofit/>
          </a:bodyPr>
          <a:lstStyle/>
          <a:p>
            <a:endParaRPr lang="tr-TR" dirty="0" smtClean="0"/>
          </a:p>
          <a:p>
            <a:pPr>
              <a:buFont typeface="Wingdings" pitchFamily="2" charset="2"/>
              <a:buChar char="Ø"/>
            </a:pPr>
            <a:r>
              <a:rPr lang="tr-TR" dirty="0" smtClean="0"/>
              <a:t>Çocuğun özgüvenini kaybetme korkusu yaşamak.</a:t>
            </a:r>
          </a:p>
          <a:p>
            <a:pPr>
              <a:buFont typeface="Wingdings" pitchFamily="2" charset="2"/>
              <a:buChar char="Ø"/>
            </a:pPr>
            <a:r>
              <a:rPr lang="tr-TR" dirty="0" smtClean="0"/>
              <a:t>Kızgın ya da yalvarır dil kullanmak.</a:t>
            </a:r>
          </a:p>
          <a:p>
            <a:pPr>
              <a:buFont typeface="Wingdings" pitchFamily="2" charset="2"/>
              <a:buChar char="Ø"/>
            </a:pPr>
            <a:r>
              <a:rPr lang="tr-TR" dirty="0" smtClean="0"/>
              <a:t>Önce evet sonra hayır demek.</a:t>
            </a:r>
          </a:p>
        </p:txBody>
      </p:sp>
      <p:pic>
        <p:nvPicPr>
          <p:cNvPr id="13316" name="Picture 4" descr="https://www.bizimaile.com/wp-content/uploads/2018/07/roportaj2-800x420.jpg"/>
          <p:cNvPicPr>
            <a:picLocks noChangeAspect="1" noChangeArrowheads="1"/>
          </p:cNvPicPr>
          <p:nvPr/>
        </p:nvPicPr>
        <p:blipFill>
          <a:blip r:embed="rId2"/>
          <a:srcRect/>
          <a:stretch>
            <a:fillRect/>
          </a:stretch>
        </p:blipFill>
        <p:spPr bwMode="auto">
          <a:xfrm>
            <a:off x="3973250" y="2786058"/>
            <a:ext cx="5170750" cy="271464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rgbClr val="FF0000"/>
                </a:solidFill>
              </a:rPr>
              <a:t>SINIR KOYARKEN YAPILAN YANLIŞLAR</a:t>
            </a:r>
            <a:endParaRPr lang="tr-TR" sz="3600" dirty="0"/>
          </a:p>
        </p:txBody>
      </p:sp>
      <p:sp>
        <p:nvSpPr>
          <p:cNvPr id="3" name="2 İçerik Yer Tutucusu"/>
          <p:cNvSpPr>
            <a:spLocks noGrp="1"/>
          </p:cNvSpPr>
          <p:nvPr>
            <p:ph sz="quarter" idx="1"/>
          </p:nvPr>
        </p:nvSpPr>
        <p:spPr/>
        <p:txBody>
          <a:bodyPr/>
          <a:lstStyle/>
          <a:p>
            <a:pPr>
              <a:buFont typeface="Wingdings" pitchFamily="2" charset="2"/>
              <a:buChar char="Ø"/>
            </a:pPr>
            <a:r>
              <a:rPr lang="tr-TR" dirty="0" smtClean="0"/>
              <a:t>Ceza yönteminin </a:t>
            </a:r>
            <a:r>
              <a:rPr lang="tr-TR" dirty="0" smtClean="0"/>
              <a:t>kullanılması,</a:t>
            </a:r>
            <a:endParaRPr lang="tr-TR" dirty="0" smtClean="0"/>
          </a:p>
          <a:p>
            <a:pPr>
              <a:buFont typeface="Wingdings" pitchFamily="2" charset="2"/>
              <a:buChar char="Ø"/>
            </a:pPr>
            <a:r>
              <a:rPr lang="tr-TR" dirty="0" smtClean="0"/>
              <a:t>Uzun nasihat ve </a:t>
            </a:r>
            <a:r>
              <a:rPr lang="tr-TR" dirty="0" smtClean="0"/>
              <a:t>söylemler,</a:t>
            </a:r>
            <a:endParaRPr lang="tr-TR" dirty="0" smtClean="0"/>
          </a:p>
          <a:p>
            <a:pPr>
              <a:buFont typeface="Wingdings" pitchFamily="2" charset="2"/>
              <a:buChar char="Ø"/>
            </a:pPr>
            <a:r>
              <a:rPr lang="tr-TR" dirty="0" smtClean="0"/>
              <a:t>Anne-baba </a:t>
            </a:r>
            <a:r>
              <a:rPr lang="tr-TR" dirty="0" smtClean="0"/>
              <a:t>davranışlarında </a:t>
            </a:r>
            <a:r>
              <a:rPr lang="tr-TR" dirty="0" smtClean="0"/>
              <a:t>tutarsızlık,</a:t>
            </a:r>
            <a:endParaRPr lang="tr-TR" dirty="0" smtClean="0"/>
          </a:p>
          <a:p>
            <a:pPr>
              <a:buFont typeface="Wingdings" pitchFamily="2" charset="2"/>
              <a:buChar char="Ø"/>
            </a:pPr>
            <a:r>
              <a:rPr lang="tr-TR" dirty="0" smtClean="0"/>
              <a:t>Anne-baba </a:t>
            </a:r>
            <a:r>
              <a:rPr lang="tr-TR" dirty="0" smtClean="0"/>
              <a:t>ve çocuk ortak kararı olmalı,</a:t>
            </a:r>
          </a:p>
          <a:p>
            <a:pPr>
              <a:buFont typeface="Wingdings" pitchFamily="2" charset="2"/>
              <a:buChar char="Ø"/>
            </a:pPr>
            <a:r>
              <a:rPr lang="tr-TR" dirty="0" smtClean="0"/>
              <a:t>Açık, net ve anlaşılır olmalı,</a:t>
            </a:r>
          </a:p>
          <a:p>
            <a:pPr>
              <a:buFont typeface="Wingdings" pitchFamily="2" charset="2"/>
              <a:buChar char="Ø"/>
            </a:pPr>
            <a:r>
              <a:rPr lang="tr-TR" dirty="0" smtClean="0"/>
              <a:t>Ebeveynler kendi aralarında tutarlı ve kararlı olmalı,</a:t>
            </a:r>
          </a:p>
          <a:p>
            <a:pPr>
              <a:buFont typeface="Wingdings" pitchFamily="2" charset="2"/>
              <a:buChar char="Ø"/>
            </a:pPr>
            <a:endParaRPr lang="tr-TR" dirty="0" smtClean="0"/>
          </a:p>
          <a:p>
            <a:pPr>
              <a:buFont typeface="Wingdings" pitchFamily="2" charset="2"/>
              <a:buChar char="Ø"/>
            </a:pPr>
            <a:endParaRPr lang="tr-TR"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rPr>
              <a:t>SINIRLARI BELİRLERKEN…</a:t>
            </a:r>
            <a:endParaRPr lang="tr-TR" sz="4000" b="1" dirty="0">
              <a:solidFill>
                <a:srgbClr val="FF0000"/>
              </a:solidFill>
            </a:endParaRPr>
          </a:p>
        </p:txBody>
      </p:sp>
      <p:sp>
        <p:nvSpPr>
          <p:cNvPr id="3" name="2 İçerik Yer Tutucusu"/>
          <p:cNvSpPr>
            <a:spLocks noGrp="1"/>
          </p:cNvSpPr>
          <p:nvPr>
            <p:ph sz="quarter" idx="1"/>
          </p:nvPr>
        </p:nvSpPr>
        <p:spPr/>
        <p:txBody>
          <a:bodyPr>
            <a:normAutofit/>
          </a:bodyPr>
          <a:lstStyle/>
          <a:p>
            <a:endParaRPr lang="tr-TR" dirty="0" smtClean="0"/>
          </a:p>
          <a:p>
            <a:pPr>
              <a:buFont typeface="Wingdings" pitchFamily="2" charset="2"/>
              <a:buChar char="Ø"/>
            </a:pPr>
            <a:r>
              <a:rPr lang="tr-TR" dirty="0" smtClean="0"/>
              <a:t>Sevgi esirgenmemeli ve çocuğa rol model olunmalıdır,</a:t>
            </a:r>
          </a:p>
          <a:p>
            <a:pPr>
              <a:buFont typeface="Wingdings" pitchFamily="2" charset="2"/>
              <a:buChar char="Ø"/>
            </a:pPr>
            <a:r>
              <a:rPr lang="tr-TR" dirty="0" smtClean="0"/>
              <a:t>Çocuğa alternatif seçenekler </a:t>
            </a:r>
            <a:r>
              <a:rPr lang="tr-TR" dirty="0" smtClean="0"/>
              <a:t>sunulmalı</a:t>
            </a:r>
            <a:r>
              <a:rPr lang="tr-TR" dirty="0" smtClean="0"/>
              <a:t>,</a:t>
            </a:r>
          </a:p>
          <a:p>
            <a:pPr>
              <a:buFont typeface="Wingdings" pitchFamily="2" charset="2"/>
              <a:buChar char="Ø"/>
            </a:pPr>
            <a:r>
              <a:rPr lang="tr-TR" dirty="0" smtClean="0"/>
              <a:t>Esneklik </a:t>
            </a:r>
            <a:r>
              <a:rPr lang="tr-TR" dirty="0" smtClean="0"/>
              <a:t>sağlanmalı </a:t>
            </a:r>
            <a:r>
              <a:rPr lang="tr-TR" dirty="0" smtClean="0"/>
              <a:t>ama gevşek </a:t>
            </a:r>
            <a:r>
              <a:rPr lang="tr-TR" dirty="0" smtClean="0"/>
              <a:t>olunmamalı</a:t>
            </a:r>
            <a:r>
              <a:rPr lang="tr-TR" dirty="0" smtClean="0"/>
              <a:t>,</a:t>
            </a:r>
          </a:p>
          <a:p>
            <a:pPr>
              <a:buFont typeface="Wingdings" pitchFamily="2" charset="2"/>
              <a:buChar char="Ø"/>
            </a:pPr>
            <a:r>
              <a:rPr lang="tr-TR" dirty="0" smtClean="0"/>
              <a:t>Çerçevesi belli ama çok katı olmamalı,</a:t>
            </a:r>
          </a:p>
          <a:p>
            <a:pPr>
              <a:buFont typeface="Wingdings" pitchFamily="2" charset="2"/>
              <a:buChar char="Ø"/>
            </a:pPr>
            <a:r>
              <a:rPr lang="tr-TR" dirty="0" smtClean="0"/>
              <a:t>Çocuğun yaşına göre güncellenmeli ve genişletilmelidir.</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rgbClr val="FF0000"/>
                </a:solidFill>
              </a:rPr>
              <a:t>AİLELERİN SINIR KOYMA TÜRLERİ</a:t>
            </a:r>
            <a:endParaRPr lang="tr-TR" sz="3600" b="1" dirty="0">
              <a:solidFill>
                <a:srgbClr val="FF0000"/>
              </a:solidFill>
            </a:endParaRPr>
          </a:p>
        </p:txBody>
      </p:sp>
      <p:sp>
        <p:nvSpPr>
          <p:cNvPr id="3" name="2 İçerik Yer Tutucusu"/>
          <p:cNvSpPr>
            <a:spLocks noGrp="1"/>
          </p:cNvSpPr>
          <p:nvPr>
            <p:ph sz="quarter" idx="1"/>
          </p:nvPr>
        </p:nvSpPr>
        <p:spPr>
          <a:xfrm>
            <a:off x="500034" y="1571612"/>
            <a:ext cx="4214842" cy="4857784"/>
          </a:xfrm>
        </p:spPr>
        <p:txBody>
          <a:bodyPr>
            <a:normAutofit/>
          </a:bodyPr>
          <a:lstStyle/>
          <a:p>
            <a:pPr algn="ctr">
              <a:buNone/>
            </a:pPr>
            <a:r>
              <a:rPr lang="tr-TR" b="1" dirty="0" smtClean="0">
                <a:solidFill>
                  <a:srgbClr val="0070C0"/>
                </a:solidFill>
              </a:rPr>
              <a:t>Aşırı Kısıtlayıcı Olan Sınırlar (Aşırı Kontrol)</a:t>
            </a:r>
            <a:endParaRPr lang="tr-TR" dirty="0" smtClean="0"/>
          </a:p>
          <a:p>
            <a:pPr>
              <a:buFont typeface="Wingdings" pitchFamily="2" charset="2"/>
              <a:buChar char="Ø"/>
            </a:pPr>
            <a:r>
              <a:rPr lang="tr-TR" sz="2400" dirty="0" smtClean="0"/>
              <a:t>Ebeveynler iyi niyetli olmasına rağmen koydukları çok kısıtlayıcı sınırlar nedeniyle çocuklarının sağlıklı bir şekilde gelişmesi için ihtiyacı olan özgürlük verilmemektedir.Çocuk sınırları belirleme sürecine dahil edilmemiştir. </a:t>
            </a:r>
          </a:p>
          <a:p>
            <a:endParaRPr lang="tr-TR" dirty="0">
              <a:solidFill>
                <a:srgbClr val="FF0000"/>
              </a:solidFill>
            </a:endParaRPr>
          </a:p>
        </p:txBody>
      </p:sp>
      <p:pic>
        <p:nvPicPr>
          <p:cNvPr id="11266" name="Picture 2" descr="Hangi Sınırlar Özgürleştirir? | DBE Davranış Bilimleri Enstitüsü"/>
          <p:cNvPicPr>
            <a:picLocks noChangeAspect="1" noChangeArrowheads="1"/>
          </p:cNvPicPr>
          <p:nvPr/>
        </p:nvPicPr>
        <p:blipFill>
          <a:blip r:embed="rId2"/>
          <a:srcRect/>
          <a:stretch>
            <a:fillRect/>
          </a:stretch>
        </p:blipFill>
        <p:spPr bwMode="auto">
          <a:xfrm>
            <a:off x="4714876" y="2571744"/>
            <a:ext cx="4286250" cy="320992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solidFill>
                  <a:srgbClr val="FF0000"/>
                </a:solidFill>
              </a:rPr>
              <a:t>Aşırı Kısıtlayıcı Olan Sınırlar (Aşırı Kontrol)</a:t>
            </a:r>
            <a:br>
              <a:rPr lang="tr-TR" sz="3200" b="1" dirty="0" smtClean="0">
                <a:solidFill>
                  <a:srgbClr val="FF0000"/>
                </a:solidFill>
              </a:rPr>
            </a:br>
            <a:endParaRPr lang="tr-TR" sz="3200" dirty="0"/>
          </a:p>
        </p:txBody>
      </p:sp>
      <p:sp>
        <p:nvSpPr>
          <p:cNvPr id="3" name="2 İçerik Yer Tutucusu"/>
          <p:cNvSpPr>
            <a:spLocks noGrp="1"/>
          </p:cNvSpPr>
          <p:nvPr>
            <p:ph sz="quarter" idx="1"/>
          </p:nvPr>
        </p:nvSpPr>
        <p:spPr/>
        <p:txBody>
          <a:bodyPr/>
          <a:lstStyle/>
          <a:p>
            <a:pPr>
              <a:buNone/>
            </a:pPr>
            <a:r>
              <a:rPr lang="tr-TR" b="1" dirty="0" smtClean="0">
                <a:solidFill>
                  <a:srgbClr val="0070C0"/>
                </a:solidFill>
              </a:rPr>
              <a:t>SONUÇLARI:</a:t>
            </a:r>
          </a:p>
          <a:p>
            <a:pPr>
              <a:buFont typeface="Wingdings" pitchFamily="2" charset="2"/>
              <a:buChar char="Ø"/>
            </a:pPr>
            <a:r>
              <a:rPr lang="tr-TR" dirty="0" smtClean="0"/>
              <a:t>Çocuğun sorumluluk gelişimini ve karar almasını engeller.</a:t>
            </a:r>
          </a:p>
          <a:p>
            <a:pPr>
              <a:buFont typeface="Wingdings" pitchFamily="2" charset="2"/>
              <a:buChar char="Ø"/>
            </a:pPr>
            <a:r>
              <a:rPr lang="tr-TR" dirty="0" smtClean="0"/>
              <a:t>Çocuğun özgürlük alanı çok dar olduğu için özsaygı, öz yeterlilik ve  benlik algısının gelişimini olumsuz etkiler. Çocuk bağımsız bir birey olmakta zorlanır.</a:t>
            </a:r>
          </a:p>
          <a:p>
            <a:pPr>
              <a:buFont typeface="Wingdings" pitchFamily="2" charset="2"/>
              <a:buChar char="Ø"/>
            </a:pPr>
            <a:r>
              <a:rPr lang="tr-TR" dirty="0" smtClean="0"/>
              <a:t>Bir süre sonra çocukta istenen davranışların tersi başlar ve isyana yol açar. </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FF0000"/>
                </a:solidFill>
              </a:rPr>
              <a:t>Çok Geniş Olan Sınırlar ( Yetersiz Kontrol)</a:t>
            </a:r>
            <a:endParaRPr lang="tr-TR" sz="3600" dirty="0">
              <a:solidFill>
                <a:srgbClr val="FF0000"/>
              </a:solidFill>
            </a:endParaRPr>
          </a:p>
        </p:txBody>
      </p:sp>
      <p:sp>
        <p:nvSpPr>
          <p:cNvPr id="3" name="2 İçerik Yer Tutucusu"/>
          <p:cNvSpPr>
            <a:spLocks noGrp="1"/>
          </p:cNvSpPr>
          <p:nvPr>
            <p:ph sz="quarter" idx="1"/>
          </p:nvPr>
        </p:nvSpPr>
        <p:spPr>
          <a:xfrm>
            <a:off x="214282" y="1600200"/>
            <a:ext cx="4357718" cy="4829196"/>
          </a:xfrm>
        </p:spPr>
        <p:txBody>
          <a:bodyPr>
            <a:normAutofit/>
          </a:bodyPr>
          <a:lstStyle/>
          <a:p>
            <a:endParaRPr lang="tr-TR" dirty="0" smtClean="0"/>
          </a:p>
          <a:p>
            <a:pPr>
              <a:buFont typeface="Wingdings" pitchFamily="2" charset="2"/>
              <a:buChar char="Ø"/>
            </a:pPr>
            <a:r>
              <a:rPr lang="tr-TR" dirty="0" smtClean="0"/>
              <a:t>Çocuğa aşırı özgürlük alanı verilmiştir.Sınırlar da çok geniş ve kesinlikten yoksundur. Çocuklar bu nedenle sınırları görmezden gelirler ve onaylanan davranışların dışına çıkarlar. </a:t>
            </a:r>
          </a:p>
          <a:p>
            <a:pPr>
              <a:buFont typeface="Wingdings" pitchFamily="2" charset="2"/>
              <a:buChar char="Ø"/>
            </a:pPr>
            <a:endParaRPr lang="tr-TR" dirty="0" smtClean="0"/>
          </a:p>
          <a:p>
            <a:endParaRPr lang="tr-TR" dirty="0"/>
          </a:p>
        </p:txBody>
      </p:sp>
      <p:pic>
        <p:nvPicPr>
          <p:cNvPr id="9218" name="Picture 2" descr="https://www.hursitekinci.com/wp-content/uploads/2015/11/da%C4%9F%C4%B1n%C4%B1k-%C3%A7ocuk.jpg"/>
          <p:cNvPicPr>
            <a:picLocks noChangeAspect="1" noChangeArrowheads="1"/>
          </p:cNvPicPr>
          <p:nvPr/>
        </p:nvPicPr>
        <p:blipFill>
          <a:blip r:embed="rId2"/>
          <a:srcRect/>
          <a:stretch>
            <a:fillRect/>
          </a:stretch>
        </p:blipFill>
        <p:spPr bwMode="auto">
          <a:xfrm>
            <a:off x="4500562" y="2214554"/>
            <a:ext cx="4500594" cy="306082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FF0000"/>
                </a:solidFill>
              </a:rPr>
              <a:t>Çok Geniş Olan Sınırlar ( Yetersiz Kontrol)</a:t>
            </a:r>
            <a:endParaRPr lang="tr-TR" sz="3600" dirty="0">
              <a:solidFill>
                <a:srgbClr val="FF0000"/>
              </a:solidFill>
            </a:endParaRPr>
          </a:p>
        </p:txBody>
      </p:sp>
      <p:sp>
        <p:nvSpPr>
          <p:cNvPr id="3" name="2 İçerik Yer Tutucusu"/>
          <p:cNvSpPr>
            <a:spLocks noGrp="1"/>
          </p:cNvSpPr>
          <p:nvPr>
            <p:ph sz="quarter" idx="1"/>
          </p:nvPr>
        </p:nvSpPr>
        <p:spPr/>
        <p:txBody>
          <a:bodyPr/>
          <a:lstStyle/>
          <a:p>
            <a:pPr>
              <a:buNone/>
            </a:pPr>
            <a:r>
              <a:rPr lang="tr-TR" b="1" dirty="0" smtClean="0">
                <a:solidFill>
                  <a:srgbClr val="0070C0"/>
                </a:solidFill>
              </a:rPr>
              <a:t>SONUÇLARI:</a:t>
            </a:r>
            <a:endParaRPr lang="tr-TR" dirty="0" smtClean="0"/>
          </a:p>
          <a:p>
            <a:pPr>
              <a:buFont typeface="Wingdings" pitchFamily="2" charset="2"/>
              <a:buChar char="Ø"/>
            </a:pPr>
            <a:r>
              <a:rPr lang="tr-TR" dirty="0" smtClean="0"/>
              <a:t>Çocuğun sorumluluk gelişimini engeller.</a:t>
            </a:r>
          </a:p>
          <a:p>
            <a:pPr>
              <a:buFont typeface="Wingdings" pitchFamily="2" charset="2"/>
              <a:buChar char="Ø"/>
            </a:pPr>
            <a:r>
              <a:rPr lang="tr-TR" dirty="0" smtClean="0"/>
              <a:t>Çocuğa bolca özgürlük verildiği için özdenetim/otokontrol gelişimini olumsuz etkiler. </a:t>
            </a:r>
            <a:r>
              <a:rPr lang="tr-TR" dirty="0" smtClean="0"/>
              <a:t>Çocuk, </a:t>
            </a:r>
            <a:r>
              <a:rPr lang="tr-TR" dirty="0" smtClean="0"/>
              <a:t>disiplin ve planlama sorunları yaşar. </a:t>
            </a:r>
          </a:p>
          <a:p>
            <a:pPr>
              <a:buFont typeface="Wingdings" pitchFamily="2" charset="2"/>
              <a:buChar char="Ø"/>
            </a:pPr>
            <a:r>
              <a:rPr lang="tr-TR" dirty="0" smtClean="0"/>
              <a:t>Çocuğun özgürlük alanı geniş olduğu için riskli davranışlara yönelmeye teşvik eder.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rgbClr val="FF0000"/>
                </a:solidFill>
              </a:rPr>
              <a:t>Tutarsız Sınırlar (Karışık Kontrol)</a:t>
            </a:r>
            <a:endParaRPr lang="tr-TR" sz="3600" dirty="0">
              <a:solidFill>
                <a:srgbClr val="FF0000"/>
              </a:solidFill>
            </a:endParaRPr>
          </a:p>
        </p:txBody>
      </p:sp>
      <p:sp>
        <p:nvSpPr>
          <p:cNvPr id="3" name="2 İçerik Yer Tutucusu"/>
          <p:cNvSpPr>
            <a:spLocks noGrp="1"/>
          </p:cNvSpPr>
          <p:nvPr>
            <p:ph sz="quarter" idx="1"/>
          </p:nvPr>
        </p:nvSpPr>
        <p:spPr>
          <a:xfrm>
            <a:off x="612648" y="1600200"/>
            <a:ext cx="3816476" cy="4829196"/>
          </a:xfrm>
        </p:spPr>
        <p:txBody>
          <a:bodyPr>
            <a:normAutofit fontScale="85000" lnSpcReduction="10000"/>
          </a:bodyPr>
          <a:lstStyle/>
          <a:p>
            <a:endParaRPr lang="tr-TR" dirty="0" smtClean="0"/>
          </a:p>
          <a:p>
            <a:pPr>
              <a:buFont typeface="Wingdings" pitchFamily="2" charset="2"/>
              <a:buChar char="Ø"/>
            </a:pPr>
            <a:r>
              <a:rPr lang="tr-TR" dirty="0" smtClean="0"/>
              <a:t>Sınırlar tutarsız ve net değildir. Sınırlar hem ebeveynlerin tutumları arasında hem de zamana göre değişkenlik göstermektedir. Çocuk ailenin vermek istediği mesajı tam alamaz. Buna bağlı olarak davranışları değişkenlik gösterir ve istenen davranış kazandırılamaz.</a:t>
            </a:r>
          </a:p>
          <a:p>
            <a:endParaRPr lang="tr-TR" dirty="0"/>
          </a:p>
        </p:txBody>
      </p:sp>
      <p:sp>
        <p:nvSpPr>
          <p:cNvPr id="7170" name="AutoShape 2" descr="Anne Baba Tutumları ve Aile içi İletiş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172" name="AutoShape 4" descr="Anne Baba Tutumları ve Aile içi İletiş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174" name="AutoShape 6" descr="ANNE BABA TUTUM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176" name="AutoShape 8" descr="ANNE BABA TUTUM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78" name="Picture 10" descr="http://1.bp.blogspot.com/-5QkEGzbDJtE/Vizkw2T90kI/AAAAAAAABcQ/tkXyEMtq_5c/s1600/indir1-259x189.jpg"/>
          <p:cNvPicPr>
            <a:picLocks noChangeAspect="1" noChangeArrowheads="1"/>
          </p:cNvPicPr>
          <p:nvPr/>
        </p:nvPicPr>
        <p:blipFill>
          <a:blip r:embed="rId2"/>
          <a:srcRect/>
          <a:stretch>
            <a:fillRect/>
          </a:stretch>
        </p:blipFill>
        <p:spPr bwMode="auto">
          <a:xfrm>
            <a:off x="4786314" y="2500306"/>
            <a:ext cx="4013757" cy="2928958"/>
          </a:xfrm>
          <a:prstGeom prst="rect">
            <a:avLst/>
          </a:prstGeom>
          <a:noFill/>
        </p:spPr>
      </p:pic>
      <p:sp>
        <p:nvSpPr>
          <p:cNvPr id="7180" name="AutoShape 12" descr="ANNE BABA TUTUM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solidFill>
                  <a:srgbClr val="FF0000"/>
                </a:solidFill>
              </a:rPr>
              <a:t>Tutarsız Sınırlar (Karışık Kontrol)</a:t>
            </a:r>
            <a:endParaRPr lang="tr-TR" sz="3600" dirty="0">
              <a:solidFill>
                <a:srgbClr val="FF0000"/>
              </a:solidFill>
            </a:endParaRPr>
          </a:p>
        </p:txBody>
      </p:sp>
      <p:sp>
        <p:nvSpPr>
          <p:cNvPr id="3" name="2 İçerik Yer Tutucusu"/>
          <p:cNvSpPr>
            <a:spLocks noGrp="1"/>
          </p:cNvSpPr>
          <p:nvPr>
            <p:ph sz="quarter" idx="1"/>
          </p:nvPr>
        </p:nvSpPr>
        <p:spPr/>
        <p:txBody>
          <a:bodyPr/>
          <a:lstStyle/>
          <a:p>
            <a:pPr>
              <a:buNone/>
            </a:pPr>
            <a:r>
              <a:rPr lang="tr-TR" b="1" dirty="0" smtClean="0">
                <a:solidFill>
                  <a:srgbClr val="0070C0"/>
                </a:solidFill>
              </a:rPr>
              <a:t>SONUÇLARI:</a:t>
            </a:r>
            <a:endParaRPr lang="tr-TR" dirty="0" smtClean="0"/>
          </a:p>
          <a:p>
            <a:pPr>
              <a:buFont typeface="Wingdings" pitchFamily="2" charset="2"/>
              <a:buChar char="Ø"/>
            </a:pPr>
            <a:r>
              <a:rPr lang="tr-TR" dirty="0" smtClean="0"/>
              <a:t>Çocuğun sorumluluk gelişimini engeller.</a:t>
            </a:r>
          </a:p>
          <a:p>
            <a:pPr>
              <a:buFont typeface="Wingdings" pitchFamily="2" charset="2"/>
              <a:buChar char="Ø"/>
            </a:pPr>
            <a:r>
              <a:rPr lang="tr-TR" dirty="0" smtClean="0"/>
              <a:t>Sınırlar tutarsız olduğu için çocuk neyi nasıl yapacağını anlayamaz. Bu nedenle aile ve çocuk arasında sürekli sorunlar yaşanır.</a:t>
            </a:r>
          </a:p>
          <a:p>
            <a:pPr>
              <a:buFont typeface="Wingdings" pitchFamily="2" charset="2"/>
              <a:buChar char="Ø"/>
            </a:pPr>
            <a:r>
              <a:rPr lang="tr-TR" dirty="0" smtClean="0"/>
              <a:t>Sınırlar değişebildiği için çocuğu riskli davranışlara yönelmeye teşvik eder. Çocukta bir süre sonra isyana sebep olur.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Sınır Koyma Nedir?</a:t>
            </a:r>
            <a:endParaRPr lang="tr-TR" dirty="0"/>
          </a:p>
        </p:txBody>
      </p:sp>
      <p:sp>
        <p:nvSpPr>
          <p:cNvPr id="3" name="2 İçerik Yer Tutucusu"/>
          <p:cNvSpPr>
            <a:spLocks noGrp="1"/>
          </p:cNvSpPr>
          <p:nvPr>
            <p:ph sz="quarter" idx="1"/>
          </p:nvPr>
        </p:nvSpPr>
        <p:spPr/>
        <p:txBody>
          <a:bodyPr/>
          <a:lstStyle/>
          <a:p>
            <a:pPr>
              <a:buFont typeface="Wingdings" pitchFamily="2" charset="2"/>
              <a:buChar char="Ø"/>
            </a:pPr>
            <a:r>
              <a:rPr lang="tr-TR" dirty="0" smtClean="0"/>
              <a:t>Sınır çizmek olumsuz bir kavram değildir.Aslında olması gereken doğru sınırları çizerek, çocuğun kurabileceği ilişkileri için de gereklidir.</a:t>
            </a:r>
          </a:p>
          <a:p>
            <a:pPr>
              <a:buFont typeface="Wingdings" pitchFamily="2" charset="2"/>
              <a:buChar char="Ø"/>
            </a:pPr>
            <a:r>
              <a:rPr lang="tr-TR" dirty="0" smtClean="0"/>
              <a:t>Aynı zamanda çocukla anne-baba ve çocukla öğretmen\yetişkinler arasındaki güvenli ilişki,güvenli alandır. </a:t>
            </a:r>
          </a:p>
          <a:p>
            <a:pPr>
              <a:buFont typeface="Wingdings" pitchFamily="2" charset="2"/>
              <a:buChar char="Ø"/>
            </a:pPr>
            <a:r>
              <a:rPr lang="tr-TR" dirty="0" smtClean="0"/>
              <a:t>İnsanın yaşamı boyunca sınırlara ihtiyacı vardır. Toplumsal yaşama uyum sağlayabilmek için herkesin belirli sınırlara gereksinimi vardır.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rPr>
              <a:t>Dengeli Sınırlar</a:t>
            </a:r>
            <a:endParaRPr lang="tr-TR" sz="4000" dirty="0">
              <a:solidFill>
                <a:srgbClr val="FF0000"/>
              </a:solidFill>
            </a:endParaRPr>
          </a:p>
        </p:txBody>
      </p:sp>
      <p:sp>
        <p:nvSpPr>
          <p:cNvPr id="3" name="2 İçerik Yer Tutucusu"/>
          <p:cNvSpPr>
            <a:spLocks noGrp="1"/>
          </p:cNvSpPr>
          <p:nvPr>
            <p:ph sz="quarter" idx="1"/>
          </p:nvPr>
        </p:nvSpPr>
        <p:spPr>
          <a:xfrm>
            <a:off x="612648" y="1600200"/>
            <a:ext cx="3887914" cy="4495800"/>
          </a:xfrm>
        </p:spPr>
        <p:txBody>
          <a:bodyPr>
            <a:normAutofit fontScale="85000" lnSpcReduction="10000"/>
          </a:bodyPr>
          <a:lstStyle/>
          <a:p>
            <a:endParaRPr lang="tr-TR" dirty="0" smtClean="0"/>
          </a:p>
          <a:p>
            <a:pPr>
              <a:buFont typeface="Wingdings" pitchFamily="2" charset="2"/>
              <a:buChar char="Ø"/>
            </a:pPr>
            <a:r>
              <a:rPr lang="tr-TR" dirty="0" smtClean="0"/>
              <a:t>Çocuk için güvenlik sağlayacak ve sorumluluk öğretecek kadar kısıtlı, büyüme değişimlerine izin verecek kadar esnek, çocuğun kendisini ve çevresini tanıyacak kadar geniş olduğu yöntemdir. Çocuk sınırları belirleme sürecine dahil edilmektedir.</a:t>
            </a:r>
          </a:p>
          <a:p>
            <a:pPr>
              <a:buNone/>
            </a:pPr>
            <a:endParaRPr lang="tr-TR" dirty="0"/>
          </a:p>
        </p:txBody>
      </p:sp>
      <p:pic>
        <p:nvPicPr>
          <p:cNvPr id="5122" name="Picture 2" descr="Kendine Güvenen Çocuklar Yetiştirmek • Psikolaj"/>
          <p:cNvPicPr>
            <a:picLocks noChangeAspect="1" noChangeArrowheads="1"/>
          </p:cNvPicPr>
          <p:nvPr/>
        </p:nvPicPr>
        <p:blipFill>
          <a:blip r:embed="rId2"/>
          <a:srcRect/>
          <a:stretch>
            <a:fillRect/>
          </a:stretch>
        </p:blipFill>
        <p:spPr bwMode="auto">
          <a:xfrm>
            <a:off x="4643438" y="2214554"/>
            <a:ext cx="4362821" cy="3857652"/>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rPr>
              <a:t>Dengeli Sınırlar</a:t>
            </a:r>
            <a:endParaRPr lang="tr-TR" sz="4000" dirty="0">
              <a:solidFill>
                <a:srgbClr val="FF0000"/>
              </a:solidFill>
            </a:endParaRPr>
          </a:p>
        </p:txBody>
      </p:sp>
      <p:sp>
        <p:nvSpPr>
          <p:cNvPr id="3" name="2 İçerik Yer Tutucusu"/>
          <p:cNvSpPr>
            <a:spLocks noGrp="1"/>
          </p:cNvSpPr>
          <p:nvPr>
            <p:ph sz="quarter" idx="1"/>
          </p:nvPr>
        </p:nvSpPr>
        <p:spPr/>
        <p:txBody>
          <a:bodyPr>
            <a:normAutofit fontScale="92500" lnSpcReduction="10000"/>
          </a:bodyPr>
          <a:lstStyle/>
          <a:p>
            <a:pPr>
              <a:buNone/>
            </a:pPr>
            <a:r>
              <a:rPr lang="tr-TR" b="1" dirty="0" smtClean="0">
                <a:solidFill>
                  <a:srgbClr val="0070C0"/>
                </a:solidFill>
              </a:rPr>
              <a:t>SONUÇLARI:</a:t>
            </a:r>
          </a:p>
          <a:p>
            <a:pPr>
              <a:buFont typeface="Wingdings" pitchFamily="2" charset="2"/>
              <a:buChar char="Ø"/>
            </a:pPr>
            <a:r>
              <a:rPr lang="tr-TR" dirty="0" smtClean="0"/>
              <a:t>Çocuğun sorumluluk gelişimini destekler. Çocuk sürece dâhil olduğu için karar alma becerisi gelişir.</a:t>
            </a:r>
          </a:p>
          <a:p>
            <a:pPr>
              <a:buFont typeface="Wingdings" pitchFamily="2" charset="2"/>
              <a:buChar char="Ø"/>
            </a:pPr>
            <a:r>
              <a:rPr lang="tr-TR" dirty="0" smtClean="0"/>
              <a:t>Çocuğun özsaygı, öz yeterlilik, özdenetim/otokontrol gelişimini pozitif etkiler,  zamanı etkili ve verimli kullanmasını sağlar.</a:t>
            </a:r>
          </a:p>
          <a:p>
            <a:pPr>
              <a:buFont typeface="Wingdings" pitchFamily="2" charset="2"/>
              <a:buChar char="Ø"/>
            </a:pPr>
            <a:r>
              <a:rPr lang="tr-TR" dirty="0" smtClean="0"/>
              <a:t>Çocuğun yeni davranış ve beceriler edinmesi için </a:t>
            </a:r>
            <a:r>
              <a:rPr lang="tr-TR" dirty="0" smtClean="0"/>
              <a:t>gerekli </a:t>
            </a:r>
            <a:r>
              <a:rPr lang="tr-TR" dirty="0" smtClean="0"/>
              <a:t>özgürlüğü verir. Çocuğun bağımsız bir birey olarak gelişmesini destekler.</a:t>
            </a:r>
          </a:p>
          <a:p>
            <a:pPr>
              <a:buFont typeface="Wingdings" pitchFamily="2" charset="2"/>
              <a:buChar char="Ø"/>
            </a:pPr>
            <a:r>
              <a:rPr lang="tr-TR" dirty="0" smtClean="0"/>
              <a:t>Çocuğu işbirliğine teşvik eder.</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i="1" dirty="0" smtClean="0"/>
              <a:t/>
            </a:r>
            <a:br>
              <a:rPr lang="tr-TR" i="1" dirty="0" smtClean="0"/>
            </a:br>
            <a:r>
              <a:rPr lang="tr-TR" i="1" dirty="0" smtClean="0"/>
              <a:t/>
            </a:r>
            <a:br>
              <a:rPr lang="tr-TR" i="1" dirty="0" smtClean="0"/>
            </a:br>
            <a:r>
              <a:rPr lang="tr-TR" b="1" i="1" dirty="0" smtClean="0">
                <a:solidFill>
                  <a:srgbClr val="FF0000"/>
                </a:solidFill>
              </a:rPr>
              <a:t>SINIRLAR OLMAZSA!!!</a:t>
            </a:r>
            <a:r>
              <a:rPr lang="tr-TR" i="1" dirty="0" smtClean="0"/>
              <a:t/>
            </a:r>
            <a:br>
              <a:rPr lang="tr-TR" i="1" dirty="0" smtClean="0"/>
            </a:br>
            <a:r>
              <a:rPr lang="tr-TR" dirty="0" smtClean="0"/>
              <a:t/>
            </a:r>
            <a:br>
              <a:rPr lang="tr-TR" dirty="0" smtClean="0"/>
            </a:br>
            <a:endParaRPr lang="tr-TR" dirty="0"/>
          </a:p>
        </p:txBody>
      </p:sp>
      <p:sp>
        <p:nvSpPr>
          <p:cNvPr id="3" name="2 İçerik Yer Tutucusu"/>
          <p:cNvSpPr>
            <a:spLocks noGrp="1"/>
          </p:cNvSpPr>
          <p:nvPr>
            <p:ph sz="quarter" idx="1"/>
          </p:nvPr>
        </p:nvSpPr>
        <p:spPr>
          <a:xfrm>
            <a:off x="612648" y="1600200"/>
            <a:ext cx="4030790" cy="4757758"/>
          </a:xfrm>
        </p:spPr>
        <p:txBody>
          <a:bodyPr>
            <a:normAutofit fontScale="85000" lnSpcReduction="20000"/>
          </a:bodyPr>
          <a:lstStyle/>
          <a:p>
            <a:endParaRPr lang="tr-TR" dirty="0" smtClean="0"/>
          </a:p>
          <a:p>
            <a:pPr>
              <a:buFont typeface="Wingdings" pitchFamily="2" charset="2"/>
              <a:buChar char="Ø"/>
            </a:pPr>
            <a:r>
              <a:rPr lang="tr-TR" dirty="0" smtClean="0"/>
              <a:t>Sınırsız yetişen çocuklar, kendisine görünürde sunulan bütün olanaklara rağmen, içsel düzeyde yalnız ve ilgisiz hissedebilirler.</a:t>
            </a:r>
          </a:p>
          <a:p>
            <a:pPr>
              <a:buFont typeface="Wingdings" pitchFamily="2" charset="2"/>
              <a:buChar char="Ø"/>
            </a:pPr>
            <a:r>
              <a:rPr lang="tr-TR" dirty="0" smtClean="0"/>
              <a:t> Zamanla kendini değersiz hissetme, yetersiz hissetme ve toplumla uyum sorunları yaşanabilmektedir. </a:t>
            </a:r>
          </a:p>
          <a:p>
            <a:pPr>
              <a:buFont typeface="Wingdings" pitchFamily="2" charset="2"/>
              <a:buChar char="Ø"/>
            </a:pPr>
            <a:r>
              <a:rPr lang="tr-TR" dirty="0" smtClean="0"/>
              <a:t>Kendi davranışlarını düzenleme ve kontrol etmekte zorlanabilmektedir.</a:t>
            </a:r>
          </a:p>
          <a:p>
            <a:endParaRPr lang="tr-TR" dirty="0"/>
          </a:p>
        </p:txBody>
      </p:sp>
      <p:pic>
        <p:nvPicPr>
          <p:cNvPr id="3082" name="Picture 10" descr="https://cdn.hinative.com/attached_images/612182/fda305bd7c07806600a35f555d46823f4f734b19/large.jpg?1591470939"/>
          <p:cNvPicPr>
            <a:picLocks noChangeAspect="1" noChangeArrowheads="1"/>
          </p:cNvPicPr>
          <p:nvPr/>
        </p:nvPicPr>
        <p:blipFill>
          <a:blip r:embed="rId2"/>
          <a:srcRect/>
          <a:stretch>
            <a:fillRect/>
          </a:stretch>
        </p:blipFill>
        <p:spPr bwMode="auto">
          <a:xfrm>
            <a:off x="4572000" y="1857364"/>
            <a:ext cx="4572000" cy="411480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solidFill>
                  <a:srgbClr val="FF0000"/>
                </a:solidFill>
              </a:rPr>
              <a:t>SINIRLAR ÇOK KATI OLURSA!!!</a:t>
            </a:r>
            <a:endParaRPr lang="tr-TR" b="1" dirty="0">
              <a:solidFill>
                <a:srgbClr val="FF0000"/>
              </a:solidFill>
            </a:endParaRPr>
          </a:p>
        </p:txBody>
      </p:sp>
      <p:sp>
        <p:nvSpPr>
          <p:cNvPr id="3" name="2 İçerik Yer Tutucusu"/>
          <p:cNvSpPr>
            <a:spLocks noGrp="1"/>
          </p:cNvSpPr>
          <p:nvPr>
            <p:ph sz="quarter" idx="1"/>
          </p:nvPr>
        </p:nvSpPr>
        <p:spPr>
          <a:xfrm>
            <a:off x="612648" y="1600200"/>
            <a:ext cx="4030790" cy="4829196"/>
          </a:xfrm>
        </p:spPr>
        <p:txBody>
          <a:bodyPr>
            <a:normAutofit fontScale="92500" lnSpcReduction="10000"/>
          </a:bodyPr>
          <a:lstStyle/>
          <a:p>
            <a:endParaRPr lang="tr-TR" dirty="0" smtClean="0"/>
          </a:p>
          <a:p>
            <a:pPr>
              <a:buFont typeface="Wingdings" pitchFamily="2" charset="2"/>
              <a:buChar char="Ø"/>
            </a:pPr>
            <a:r>
              <a:rPr lang="tr-TR" dirty="0" smtClean="0"/>
              <a:t>Sınırlar çok katı olunca; çocukların yeni keşif ve öğrenmelerine engel olur, </a:t>
            </a:r>
          </a:p>
          <a:p>
            <a:pPr>
              <a:buFont typeface="Wingdings" pitchFamily="2" charset="2"/>
              <a:buChar char="Ø"/>
            </a:pPr>
            <a:r>
              <a:rPr lang="tr-TR" dirty="0" smtClean="0"/>
              <a:t>Özgüven ile özsaygı eksikliğine ve öz yeterlilik sorunlarına sebep </a:t>
            </a:r>
            <a:r>
              <a:rPr lang="tr-TR" dirty="0" smtClean="0"/>
              <a:t>olur. </a:t>
            </a:r>
            <a:endParaRPr lang="tr-TR" dirty="0" smtClean="0"/>
          </a:p>
          <a:p>
            <a:pPr>
              <a:buFont typeface="Wingdings" pitchFamily="2" charset="2"/>
              <a:buChar char="Ø"/>
            </a:pPr>
            <a:r>
              <a:rPr lang="tr-TR" dirty="0" smtClean="0"/>
              <a:t>Umutsuzca pes edip kendileri için herhangi bir hedef ve amaç belirleyemezler.</a:t>
            </a:r>
          </a:p>
          <a:p>
            <a:endParaRPr lang="tr-TR" dirty="0"/>
          </a:p>
        </p:txBody>
      </p:sp>
      <p:pic>
        <p:nvPicPr>
          <p:cNvPr id="2050" name="Picture 2" descr="3 Yaş Sendromu Nedir? Ne Zaman Başlar ve Belirtileri Nelerdir? – Happy Kids"/>
          <p:cNvPicPr>
            <a:picLocks noChangeAspect="1" noChangeArrowheads="1"/>
          </p:cNvPicPr>
          <p:nvPr/>
        </p:nvPicPr>
        <p:blipFill>
          <a:blip r:embed="rId2"/>
          <a:srcRect/>
          <a:stretch>
            <a:fillRect/>
          </a:stretch>
        </p:blipFill>
        <p:spPr bwMode="auto">
          <a:xfrm>
            <a:off x="4786314" y="2428868"/>
            <a:ext cx="4187656" cy="300988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b="1" i="1" u="sng" dirty="0" smtClean="0">
                <a:solidFill>
                  <a:srgbClr val="FF0000"/>
                </a:solidFill>
              </a:rPr>
              <a:t>UNUTULMAMALIDIR Kİ;</a:t>
            </a:r>
            <a:r>
              <a:rPr lang="tr-TR" dirty="0" smtClean="0"/>
              <a:t/>
            </a:r>
            <a:br>
              <a:rPr lang="tr-TR" dirty="0" smtClean="0"/>
            </a:br>
            <a:r>
              <a:rPr lang="tr-TR" i="1" dirty="0" smtClean="0"/>
              <a:t/>
            </a:r>
            <a:br>
              <a:rPr lang="tr-TR" i="1" dirty="0" smtClean="0"/>
            </a:br>
            <a:endParaRPr lang="tr-TR" dirty="0"/>
          </a:p>
        </p:txBody>
      </p:sp>
      <p:sp>
        <p:nvSpPr>
          <p:cNvPr id="3" name="2 İçerik Yer Tutucusu"/>
          <p:cNvSpPr>
            <a:spLocks noGrp="1"/>
          </p:cNvSpPr>
          <p:nvPr>
            <p:ph sz="quarter" idx="1"/>
          </p:nvPr>
        </p:nvSpPr>
        <p:spPr/>
        <p:txBody>
          <a:bodyPr/>
          <a:lstStyle/>
          <a:p>
            <a:pPr>
              <a:buFont typeface="Wingdings" pitchFamily="2" charset="2"/>
              <a:buChar char="Ø"/>
            </a:pPr>
            <a:r>
              <a:rPr lang="tr-TR" dirty="0" smtClean="0"/>
              <a:t>Sınır koymak dinamik bir süreçtir. Sürekli gelişime ve değişime açıktır.</a:t>
            </a:r>
          </a:p>
          <a:p>
            <a:pPr>
              <a:buFont typeface="Wingdings" pitchFamily="2" charset="2"/>
              <a:buChar char="Ø"/>
            </a:pPr>
            <a:r>
              <a:rPr lang="tr-TR" dirty="0" smtClean="0"/>
              <a:t>Çocukların daha fazla özgürlük ve sorumluluk almaya hazır olduklarını gördükçe sınırlar yeniden düzenlenebilir ve genişletilebilir. </a:t>
            </a:r>
          </a:p>
          <a:p>
            <a:pPr>
              <a:buFont typeface="Wingdings" pitchFamily="2" charset="2"/>
              <a:buChar char="Ø"/>
            </a:pPr>
            <a:r>
              <a:rPr lang="tr-TR" i="1" dirty="0" smtClean="0"/>
              <a:t>Sınırlar çocukların keşiflerine yön verecek kadar kesin, gelişim değişimlerine izin verecek kadar da esnek olmalıdır.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fontScale="92500"/>
          </a:bodyPr>
          <a:lstStyle/>
          <a:p>
            <a:endParaRPr lang="tr-TR" dirty="0" smtClean="0"/>
          </a:p>
          <a:p>
            <a:pPr algn="ctr">
              <a:buNone/>
            </a:pPr>
            <a:endParaRPr lang="tr-TR" sz="4800" b="1" dirty="0" smtClean="0">
              <a:solidFill>
                <a:srgbClr val="FF0000"/>
              </a:solidFill>
            </a:endParaRPr>
          </a:p>
          <a:p>
            <a:pPr algn="ctr">
              <a:buNone/>
            </a:pPr>
            <a:r>
              <a:rPr lang="tr-TR" sz="4800" b="1" dirty="0" smtClean="0">
                <a:solidFill>
                  <a:srgbClr val="FF0000"/>
                </a:solidFill>
              </a:rPr>
              <a:t>TEŞEKKÜRLER…</a:t>
            </a:r>
          </a:p>
          <a:p>
            <a:endParaRPr lang="tr-TR" dirty="0" smtClean="0"/>
          </a:p>
          <a:p>
            <a:endParaRPr lang="tr-TR" dirty="0" smtClean="0"/>
          </a:p>
          <a:p>
            <a:endParaRPr lang="tr-TR" dirty="0" smtClean="0"/>
          </a:p>
          <a:p>
            <a:endParaRPr lang="tr-TR" dirty="0" smtClean="0"/>
          </a:p>
          <a:p>
            <a:pPr>
              <a:buNone/>
            </a:pPr>
            <a:r>
              <a:rPr lang="tr-TR" sz="2400" b="1" dirty="0" smtClean="0"/>
              <a:t>KAYNAKÇA: Çocuğunuza Sınır Koyma, Robert J. </a:t>
            </a:r>
            <a:r>
              <a:rPr lang="tr-TR" sz="2400" b="1" dirty="0" err="1" smtClean="0"/>
              <a:t>Mackenzie</a:t>
            </a:r>
            <a:r>
              <a:rPr lang="tr-TR" sz="2400" b="1" dirty="0" smtClean="0"/>
              <a:t>, 2014.</a:t>
            </a:r>
            <a:endParaRPr lang="tr-TR"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Neden Sınır Koymalıyız?</a:t>
            </a:r>
            <a:endParaRPr lang="tr-TR" dirty="0">
              <a:solidFill>
                <a:srgbClr val="FF0000"/>
              </a:solidFill>
            </a:endParaRPr>
          </a:p>
        </p:txBody>
      </p:sp>
      <p:sp>
        <p:nvSpPr>
          <p:cNvPr id="3" name="2 İçerik Yer Tutucusu"/>
          <p:cNvSpPr>
            <a:spLocks noGrp="1"/>
          </p:cNvSpPr>
          <p:nvPr>
            <p:ph sz="quarter" idx="1"/>
          </p:nvPr>
        </p:nvSpPr>
        <p:spPr>
          <a:xfrm>
            <a:off x="612648" y="1600200"/>
            <a:ext cx="4602294" cy="4495800"/>
          </a:xfrm>
        </p:spPr>
        <p:txBody>
          <a:bodyPr>
            <a:normAutofit fontScale="77500" lnSpcReduction="20000"/>
          </a:bodyPr>
          <a:lstStyle/>
          <a:p>
            <a:pPr>
              <a:buFont typeface="Wingdings" pitchFamily="2" charset="2"/>
              <a:buChar char="Ø"/>
            </a:pPr>
            <a:r>
              <a:rPr lang="tr-TR" dirty="0" smtClean="0"/>
              <a:t>Çocuk kendisi için neyin faydalı neyin zararlı olduğunu bilemez.Bu sebeple ki çocuk anne </a:t>
            </a:r>
            <a:r>
              <a:rPr lang="tr-TR" dirty="0" smtClean="0"/>
              <a:t>ve </a:t>
            </a:r>
            <a:r>
              <a:rPr lang="tr-TR" dirty="0" smtClean="0"/>
              <a:t>babanın </a:t>
            </a:r>
            <a:r>
              <a:rPr lang="tr-TR" dirty="0" smtClean="0"/>
              <a:t>rehberliğine ihtiyaç duyar.</a:t>
            </a:r>
          </a:p>
          <a:p>
            <a:endParaRPr lang="tr-TR" dirty="0" smtClean="0"/>
          </a:p>
          <a:p>
            <a:pPr>
              <a:buFont typeface="Wingdings" pitchFamily="2" charset="2"/>
              <a:buChar char="Ø"/>
            </a:pPr>
            <a:r>
              <a:rPr lang="tr-TR" dirty="0" smtClean="0"/>
              <a:t>Çocukların, sınırsız bir özgürlüğe değil belirsizliğin ortadan kalktığı ve kendini güvende hissedeceği sınırlara ihtiyacı vardır.</a:t>
            </a:r>
          </a:p>
          <a:p>
            <a:pPr>
              <a:buFont typeface="Wingdings" pitchFamily="2" charset="2"/>
              <a:buChar char="Ø"/>
            </a:pPr>
            <a:endParaRPr lang="tr-TR" dirty="0" smtClean="0"/>
          </a:p>
          <a:p>
            <a:pPr>
              <a:buFont typeface="Wingdings" pitchFamily="2" charset="2"/>
              <a:buChar char="Ø"/>
            </a:pPr>
            <a:r>
              <a:rPr lang="tr-TR" dirty="0" smtClean="0"/>
              <a:t>Çocukların sağlıklı ve dengeli bir aile, okul ortamı ve sosyal çevreleriyle iletişimleri için sınırlara ihtiyacı vardır.</a:t>
            </a:r>
          </a:p>
          <a:p>
            <a:pPr>
              <a:buNone/>
            </a:pPr>
            <a:endParaRPr lang="tr-TR" dirty="0" smtClean="0"/>
          </a:p>
          <a:p>
            <a:endParaRPr lang="tr-TR" dirty="0"/>
          </a:p>
        </p:txBody>
      </p:sp>
      <p:pic>
        <p:nvPicPr>
          <p:cNvPr id="1031" name="Picture 7" descr="https://www.yankipsikoloji.com/wp-content/uploads/sinirlari-korumak.jpg"/>
          <p:cNvPicPr>
            <a:picLocks noChangeAspect="1" noChangeArrowheads="1"/>
          </p:cNvPicPr>
          <p:nvPr/>
        </p:nvPicPr>
        <p:blipFill>
          <a:blip r:embed="rId2"/>
          <a:srcRect/>
          <a:stretch>
            <a:fillRect/>
          </a:stretch>
        </p:blipFill>
        <p:spPr bwMode="auto">
          <a:xfrm>
            <a:off x="5214942" y="2000240"/>
            <a:ext cx="3929058" cy="36194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Neden Sınır Koymalıyız?</a:t>
            </a:r>
            <a:endParaRPr lang="tr-TR" dirty="0">
              <a:solidFill>
                <a:srgbClr val="FF0000"/>
              </a:solidFill>
            </a:endParaRPr>
          </a:p>
        </p:txBody>
      </p:sp>
      <p:sp>
        <p:nvSpPr>
          <p:cNvPr id="3" name="2 İçerik Yer Tutucusu"/>
          <p:cNvSpPr>
            <a:spLocks noGrp="1"/>
          </p:cNvSpPr>
          <p:nvPr>
            <p:ph sz="quarter" idx="1"/>
          </p:nvPr>
        </p:nvSpPr>
        <p:spPr>
          <a:xfrm>
            <a:off x="357158" y="1571612"/>
            <a:ext cx="5072098" cy="4495800"/>
          </a:xfrm>
        </p:spPr>
        <p:txBody>
          <a:bodyPr>
            <a:normAutofit fontScale="85000" lnSpcReduction="10000"/>
          </a:bodyPr>
          <a:lstStyle/>
          <a:p>
            <a:pPr>
              <a:buFont typeface="Wingdings" pitchFamily="2" charset="2"/>
              <a:buChar char="Ø"/>
            </a:pPr>
            <a:r>
              <a:rPr lang="tr-TR" i="1" dirty="0" smtClean="0"/>
              <a:t>‘’Sınırlar, çocukların hem kendilerini hem de yaşadıkları ortamı kavramalarını sağlar; onlara keşif ve öğrenme ortamı sunar.’’</a:t>
            </a:r>
          </a:p>
          <a:p>
            <a:endParaRPr lang="tr-TR" dirty="0" smtClean="0"/>
          </a:p>
          <a:p>
            <a:pPr>
              <a:buFont typeface="Wingdings" pitchFamily="2" charset="2"/>
              <a:buChar char="Ø"/>
            </a:pPr>
            <a:r>
              <a:rPr lang="tr-TR" dirty="0" smtClean="0"/>
              <a:t>Çocuğu kendi davranışlarından sorumlu tutar. Sorumluluk sahibi bir çocuk olmasına yardımcı olur.</a:t>
            </a:r>
          </a:p>
          <a:p>
            <a:endParaRPr lang="tr-TR" dirty="0" smtClean="0"/>
          </a:p>
          <a:p>
            <a:pPr>
              <a:buFont typeface="Wingdings" pitchFamily="2" charset="2"/>
              <a:buChar char="Ø"/>
            </a:pPr>
            <a:r>
              <a:rPr lang="tr-TR" dirty="0" smtClean="0"/>
              <a:t>Aile içinde bireyler arasında karşılıklı saygı atmosferini oluşturur.</a:t>
            </a:r>
          </a:p>
          <a:p>
            <a:endParaRPr lang="tr-TR" dirty="0" smtClean="0"/>
          </a:p>
          <a:p>
            <a:endParaRPr lang="tr-TR" dirty="0" smtClean="0"/>
          </a:p>
          <a:p>
            <a:endParaRPr lang="tr-TR" dirty="0" smtClean="0"/>
          </a:p>
          <a:p>
            <a:endParaRPr lang="tr-TR" dirty="0" smtClean="0"/>
          </a:p>
          <a:p>
            <a:pPr>
              <a:buNone/>
            </a:pPr>
            <a:endParaRPr lang="tr-TR" dirty="0" smtClean="0"/>
          </a:p>
          <a:p>
            <a:endParaRPr lang="tr-TR" dirty="0"/>
          </a:p>
        </p:txBody>
      </p:sp>
      <p:sp>
        <p:nvSpPr>
          <p:cNvPr id="24578" name="AutoShape 2" descr="Sınır koymak neden gereklidir? - İlişki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4580" name="AutoShape 4" descr="Sınır koymak neden gereklidir? - İlişkil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4582" name="Picture 6" descr="Sınır koymak neden gereklidir?"/>
          <p:cNvPicPr>
            <a:picLocks noChangeAspect="1" noChangeArrowheads="1"/>
          </p:cNvPicPr>
          <p:nvPr/>
        </p:nvPicPr>
        <p:blipFill>
          <a:blip r:embed="rId2"/>
          <a:srcRect/>
          <a:stretch>
            <a:fillRect/>
          </a:stretch>
        </p:blipFill>
        <p:spPr bwMode="auto">
          <a:xfrm>
            <a:off x="5500694" y="2349187"/>
            <a:ext cx="3643307" cy="322295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Neden Sınır Koymalıyız?</a:t>
            </a:r>
            <a:endParaRPr lang="tr-TR" dirty="0">
              <a:solidFill>
                <a:srgbClr val="FF0000"/>
              </a:solidFill>
            </a:endParaRPr>
          </a:p>
        </p:txBody>
      </p:sp>
      <p:sp>
        <p:nvSpPr>
          <p:cNvPr id="3" name="2 İçerik Yer Tutucusu"/>
          <p:cNvSpPr>
            <a:spLocks noGrp="1"/>
          </p:cNvSpPr>
          <p:nvPr>
            <p:ph sz="quarter" idx="1"/>
          </p:nvPr>
        </p:nvSpPr>
        <p:spPr/>
        <p:txBody>
          <a:bodyPr>
            <a:normAutofit lnSpcReduction="10000"/>
          </a:bodyPr>
          <a:lstStyle/>
          <a:p>
            <a:pPr>
              <a:buFont typeface="Wingdings" pitchFamily="2" charset="2"/>
              <a:buChar char="Ø"/>
            </a:pPr>
            <a:r>
              <a:rPr lang="tr-TR" dirty="0" smtClean="0"/>
              <a:t>Bireyler arasında karşılıklı güven ve saygı </a:t>
            </a:r>
            <a:r>
              <a:rPr lang="tr-TR" dirty="0" smtClean="0"/>
              <a:t>oluşturur.</a:t>
            </a:r>
            <a:endParaRPr lang="tr-TR" dirty="0" smtClean="0"/>
          </a:p>
          <a:p>
            <a:pPr>
              <a:buFont typeface="Wingdings" pitchFamily="2" charset="2"/>
              <a:buChar char="Ø"/>
            </a:pPr>
            <a:r>
              <a:rPr lang="tr-TR" dirty="0" smtClean="0"/>
              <a:t>Toplumsal yaşama kolay uyum </a:t>
            </a:r>
            <a:r>
              <a:rPr lang="tr-TR" dirty="0" smtClean="0"/>
              <a:t>sağlamaya yardımcı olur.</a:t>
            </a:r>
            <a:endParaRPr lang="tr-TR" dirty="0" smtClean="0"/>
          </a:p>
          <a:p>
            <a:pPr>
              <a:buFont typeface="Wingdings" pitchFamily="2" charset="2"/>
              <a:buChar char="Ø"/>
            </a:pPr>
            <a:r>
              <a:rPr lang="tr-TR" dirty="0" smtClean="0"/>
              <a:t>Riskli ve zararlı davranışlardan </a:t>
            </a:r>
            <a:r>
              <a:rPr lang="tr-TR" dirty="0" smtClean="0"/>
              <a:t>kaçınmayı sağlar.</a:t>
            </a:r>
            <a:endParaRPr lang="tr-TR" dirty="0" smtClean="0"/>
          </a:p>
          <a:p>
            <a:pPr>
              <a:buFont typeface="Wingdings" pitchFamily="2" charset="2"/>
              <a:buChar char="Ø"/>
            </a:pPr>
            <a:r>
              <a:rPr lang="tr-TR" dirty="0" smtClean="0"/>
              <a:t>Çocukta sorumluluk ve işbirliği becerilerinin </a:t>
            </a:r>
            <a:r>
              <a:rPr lang="tr-TR" dirty="0" smtClean="0"/>
              <a:t>gelişmesini sağlar.</a:t>
            </a:r>
            <a:endParaRPr lang="tr-TR" dirty="0" smtClean="0"/>
          </a:p>
          <a:p>
            <a:pPr>
              <a:buFont typeface="Wingdings" pitchFamily="2" charset="2"/>
              <a:buChar char="Ø"/>
            </a:pPr>
            <a:r>
              <a:rPr lang="tr-TR" dirty="0" smtClean="0"/>
              <a:t>Okul başarısını </a:t>
            </a:r>
            <a:r>
              <a:rPr lang="tr-TR" dirty="0" smtClean="0"/>
              <a:t>arttırır.</a:t>
            </a:r>
            <a:endParaRPr lang="tr-TR" dirty="0" smtClean="0"/>
          </a:p>
          <a:p>
            <a:pPr>
              <a:buFont typeface="Wingdings" pitchFamily="2" charset="2"/>
              <a:buChar char="Ø"/>
            </a:pPr>
            <a:r>
              <a:rPr lang="tr-TR" dirty="0" smtClean="0"/>
              <a:t>Çocukta kişisel </a:t>
            </a:r>
            <a:r>
              <a:rPr lang="tr-TR" dirty="0" smtClean="0"/>
              <a:t>alan(mahremiyet)bilincinin gelişmesini sağlar. </a:t>
            </a:r>
            <a:endParaRPr lang="tr-TR" dirty="0" smtClean="0"/>
          </a:p>
          <a:p>
            <a:endParaRPr lang="tr-TR" dirty="0" smtClean="0"/>
          </a:p>
          <a:p>
            <a:endParaRPr lang="tr-TR" dirty="0" smtClean="0"/>
          </a:p>
          <a:p>
            <a:endParaRPr lang="tr-TR" dirty="0" smtClean="0"/>
          </a:p>
          <a:p>
            <a:endParaRPr lang="tr-TR" dirty="0" smtClean="0"/>
          </a:p>
          <a:p>
            <a:pPr>
              <a:buNone/>
            </a:pP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Neden Sınır Koymalıyız?</a:t>
            </a:r>
            <a:endParaRPr lang="tr-TR" dirty="0"/>
          </a:p>
        </p:txBody>
      </p:sp>
      <p:sp>
        <p:nvSpPr>
          <p:cNvPr id="3" name="2 İçerik Yer Tutucusu"/>
          <p:cNvSpPr>
            <a:spLocks noGrp="1"/>
          </p:cNvSpPr>
          <p:nvPr>
            <p:ph sz="quarter" idx="1"/>
          </p:nvPr>
        </p:nvSpPr>
        <p:spPr>
          <a:xfrm>
            <a:off x="612648" y="1600200"/>
            <a:ext cx="8153400" cy="1828800"/>
          </a:xfrm>
        </p:spPr>
        <p:txBody>
          <a:bodyPr/>
          <a:lstStyle/>
          <a:p>
            <a:pPr>
              <a:buFont typeface="Wingdings" pitchFamily="2" charset="2"/>
              <a:buChar char="Ø"/>
            </a:pPr>
            <a:r>
              <a:rPr lang="tr-TR" dirty="0" smtClean="0"/>
              <a:t>Çocuğun güvende olmasını sağlar.Çocuğun kendine zarar verebilecek ortam,kişi ve davranışlardan uzak durmasını sağlar.</a:t>
            </a:r>
            <a:endParaRPr lang="tr-TR" dirty="0"/>
          </a:p>
        </p:txBody>
      </p:sp>
      <p:pic>
        <p:nvPicPr>
          <p:cNvPr id="22530" name="Picture 2" descr="https://cdn.myikas.com/images/75f753df-3ae7-44c8-bb33-018a8433cd18/a2fba87b-283c-4ebc-add3-44428f9fd9a8/image_1080.webp"/>
          <p:cNvPicPr>
            <a:picLocks noChangeAspect="1" noChangeArrowheads="1"/>
          </p:cNvPicPr>
          <p:nvPr/>
        </p:nvPicPr>
        <p:blipFill>
          <a:blip r:embed="rId2"/>
          <a:srcRect/>
          <a:stretch>
            <a:fillRect/>
          </a:stretch>
        </p:blipFill>
        <p:spPr bwMode="auto">
          <a:xfrm>
            <a:off x="1643042" y="3214686"/>
            <a:ext cx="5786446" cy="33218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solidFill>
                <a:srgbClr val="FF0000"/>
              </a:solidFill>
            </a:endParaRPr>
          </a:p>
        </p:txBody>
      </p:sp>
      <p:sp>
        <p:nvSpPr>
          <p:cNvPr id="3" name="2 İçerik Yer Tutucusu"/>
          <p:cNvSpPr>
            <a:spLocks noGrp="1"/>
          </p:cNvSpPr>
          <p:nvPr>
            <p:ph sz="quarter" idx="1"/>
          </p:nvPr>
        </p:nvSpPr>
        <p:spPr>
          <a:xfrm>
            <a:off x="612648" y="1600200"/>
            <a:ext cx="8153400" cy="2257428"/>
          </a:xfrm>
        </p:spPr>
        <p:txBody>
          <a:bodyPr>
            <a:normAutofit/>
          </a:bodyPr>
          <a:lstStyle/>
          <a:p>
            <a:pPr>
              <a:buNone/>
            </a:pPr>
            <a:r>
              <a:rPr lang="tr-TR" b="1" dirty="0" smtClean="0">
                <a:solidFill>
                  <a:srgbClr val="FF0000"/>
                </a:solidFill>
              </a:rPr>
              <a:t>Ailenin ekonomik durumuna göre sınır koyma;</a:t>
            </a:r>
          </a:p>
          <a:p>
            <a:pPr>
              <a:buFont typeface="Wingdings" pitchFamily="2" charset="2"/>
              <a:buChar char="Ø"/>
            </a:pPr>
            <a:r>
              <a:rPr lang="tr-TR" dirty="0" smtClean="0"/>
              <a:t>Ailenin gelir durumuna göre çocuğun ihtiyaç ve isteklerini karşılamak.Harçlık,kıyafet,teknolojik ihtiyaçlar vb.</a:t>
            </a:r>
          </a:p>
          <a:p>
            <a:pPr>
              <a:buFont typeface="Wingdings" pitchFamily="2" charset="2"/>
              <a:buChar char="Ø"/>
            </a:pPr>
            <a:endParaRPr lang="tr-TR" dirty="0" smtClean="0"/>
          </a:p>
        </p:txBody>
      </p:sp>
      <p:pic>
        <p:nvPicPr>
          <p:cNvPr id="21506" name="Picture 2" descr="https://cdn.myikas.com/images/75f753df-3ae7-44c8-bb33-018a8433cd18/7a0ecac7-0b47-4c66-bec1-4f66fb552aa4/image_1080.webp"/>
          <p:cNvPicPr>
            <a:picLocks noChangeAspect="1" noChangeArrowheads="1"/>
          </p:cNvPicPr>
          <p:nvPr/>
        </p:nvPicPr>
        <p:blipFill>
          <a:blip r:embed="rId2"/>
          <a:srcRect/>
          <a:stretch>
            <a:fillRect/>
          </a:stretch>
        </p:blipFill>
        <p:spPr bwMode="auto">
          <a:xfrm>
            <a:off x="1071538" y="3537564"/>
            <a:ext cx="7072362" cy="312042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Peki Hangi Alanlarda Sınır Koymalıyız?</a:t>
            </a:r>
            <a:endParaRPr lang="tr-TR" dirty="0"/>
          </a:p>
        </p:txBody>
      </p:sp>
      <p:sp>
        <p:nvSpPr>
          <p:cNvPr id="3" name="2 İçerik Yer Tutucusu"/>
          <p:cNvSpPr>
            <a:spLocks noGrp="1"/>
          </p:cNvSpPr>
          <p:nvPr>
            <p:ph sz="quarter" idx="1"/>
          </p:nvPr>
        </p:nvSpPr>
        <p:spPr>
          <a:xfrm>
            <a:off x="612648" y="1600200"/>
            <a:ext cx="4816608" cy="4495800"/>
          </a:xfrm>
        </p:spPr>
        <p:txBody>
          <a:bodyPr>
            <a:normAutofit/>
          </a:bodyPr>
          <a:lstStyle/>
          <a:p>
            <a:pPr>
              <a:buNone/>
            </a:pPr>
            <a:r>
              <a:rPr lang="tr-TR" b="1" dirty="0" smtClean="0">
                <a:solidFill>
                  <a:srgbClr val="FF0000"/>
                </a:solidFill>
              </a:rPr>
              <a:t>Teknoloji kullanımında sınır koyma;</a:t>
            </a:r>
          </a:p>
          <a:p>
            <a:pPr>
              <a:buFont typeface="Wingdings" pitchFamily="2" charset="2"/>
              <a:buChar char="Ø"/>
            </a:pPr>
            <a:r>
              <a:rPr lang="tr-TR" dirty="0" smtClean="0"/>
              <a:t>Okul çağı çocuğunun internet ile geçirdiği zaman ve izlediği içerikler mutlaka aile kontrolünde olmalıdır.Teknolojik aletlerle geçirilen vakit kesinlikle sınırlandırılmalıdır.</a:t>
            </a:r>
          </a:p>
          <a:p>
            <a:endParaRPr lang="tr-TR" dirty="0"/>
          </a:p>
        </p:txBody>
      </p:sp>
      <p:pic>
        <p:nvPicPr>
          <p:cNvPr id="41986" name="Picture 2" descr="https://www.pedagogzeynepsimsek.com/wp-content/uploads/2021/09/Ekran-Resmi-2021-09-29-17.05.54.png"/>
          <p:cNvPicPr>
            <a:picLocks noChangeAspect="1" noChangeArrowheads="1"/>
          </p:cNvPicPr>
          <p:nvPr/>
        </p:nvPicPr>
        <p:blipFill>
          <a:blip r:embed="rId2"/>
          <a:srcRect/>
          <a:stretch>
            <a:fillRect/>
          </a:stretch>
        </p:blipFill>
        <p:spPr bwMode="auto">
          <a:xfrm>
            <a:off x="5429256" y="2643182"/>
            <a:ext cx="3286148" cy="329753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2428</TotalTime>
  <Words>1273</Words>
  <PresentationFormat>Ekran Gösterisi (4:3)</PresentationFormat>
  <Paragraphs>163</Paragraphs>
  <Slides>35</Slides>
  <Notes>0</Notes>
  <HiddenSlides>1</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Ortalama</vt:lpstr>
      <vt:lpstr>MUĞLA İL MİLLİ EĞİTİM MÜDÜRLÜĞÜ</vt:lpstr>
      <vt:lpstr> Sınır Koyma Nedir? </vt:lpstr>
      <vt:lpstr>Sınır Koyma Nedir?</vt:lpstr>
      <vt:lpstr>Neden Sınır Koymalıyız?</vt:lpstr>
      <vt:lpstr>Neden Sınır Koymalıyız?</vt:lpstr>
      <vt:lpstr>Neden Sınır Koymalıyız?</vt:lpstr>
      <vt:lpstr>Neden Sınır Koymalıyız?</vt:lpstr>
      <vt:lpstr>Peki Hangi Alanlarda Sınır Koymalıyız?</vt:lpstr>
      <vt:lpstr>Peki Hangi Alanlarda Sınır Koymalıyız?</vt:lpstr>
      <vt:lpstr>Peki Hangi Alanlarda Sınır Koymalıyız?</vt:lpstr>
      <vt:lpstr>Peki Hangi Alanlarda Sınır Koymalıyız?</vt:lpstr>
      <vt:lpstr>Peki Hangi Alanlarda Sınır Koymalıyız?</vt:lpstr>
      <vt:lpstr>Peki Hangi Alanlarda Sınır Koymalıyız?</vt:lpstr>
      <vt:lpstr>Peki Hangi Alanlarda Sınır Koymalıyız?</vt:lpstr>
      <vt:lpstr>Peki Hangi Alanlarda Sınır Koymalıyız?</vt:lpstr>
      <vt:lpstr>Peki Hangi Alanlarda Sınır Koymalıyız?</vt:lpstr>
      <vt:lpstr> Anne Babalar Neden Sınır Koymakta Zorlanır? </vt:lpstr>
      <vt:lpstr>Anne Babalar Neden Sınır Koymakta Zorlanır?</vt:lpstr>
      <vt:lpstr>Sınır Koymak NE DEĞİLDİR?</vt:lpstr>
      <vt:lpstr>Sınır Koymak NE DEĞİLDİR?</vt:lpstr>
      <vt:lpstr>SINIR KOYARKEN YAPILAN YANLIŞLAR</vt:lpstr>
      <vt:lpstr>SINIR KOYARKEN YAPILAN YANLIŞLAR</vt:lpstr>
      <vt:lpstr>SINIRLARI BELİRLERKEN…</vt:lpstr>
      <vt:lpstr>AİLELERİN SINIR KOYMA TÜRLERİ</vt:lpstr>
      <vt:lpstr>Aşırı Kısıtlayıcı Olan Sınırlar (Aşırı Kontrol) </vt:lpstr>
      <vt:lpstr>Çok Geniş Olan Sınırlar ( Yetersiz Kontrol)</vt:lpstr>
      <vt:lpstr>Çok Geniş Olan Sınırlar ( Yetersiz Kontrol)</vt:lpstr>
      <vt:lpstr>Tutarsız Sınırlar (Karışık Kontrol)</vt:lpstr>
      <vt:lpstr>Tutarsız Sınırlar (Karışık Kontrol)</vt:lpstr>
      <vt:lpstr>Dengeli Sınırlar</vt:lpstr>
      <vt:lpstr>Dengeli Sınırlar</vt:lpstr>
      <vt:lpstr>  SINIRLAR OLMAZSA!!!  </vt:lpstr>
      <vt:lpstr>SINIRLAR ÇOK KATI OLURSA!!!</vt:lpstr>
      <vt:lpstr>  UNUTULMAMALIDIR Kİ;  </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 KOYMA</dc:title>
  <dc:creator>HP</dc:creator>
  <cp:lastModifiedBy>HP</cp:lastModifiedBy>
  <cp:revision>55</cp:revision>
  <dcterms:created xsi:type="dcterms:W3CDTF">2023-09-11T07:56:08Z</dcterms:created>
  <dcterms:modified xsi:type="dcterms:W3CDTF">2023-09-19T11:02:45Z</dcterms:modified>
</cp:coreProperties>
</file>